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1" r:id="rId1"/>
  </p:sldMasterIdLst>
  <p:notesMasterIdLst>
    <p:notesMasterId r:id="rId38"/>
  </p:notesMasterIdLst>
  <p:handoutMasterIdLst>
    <p:handoutMasterId r:id="rId39"/>
  </p:handoutMasterIdLst>
  <p:sldIdLst>
    <p:sldId id="352" r:id="rId2"/>
    <p:sldId id="354" r:id="rId3"/>
    <p:sldId id="355" r:id="rId4"/>
    <p:sldId id="356" r:id="rId5"/>
    <p:sldId id="357" r:id="rId6"/>
    <p:sldId id="388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7" r:id="rId16"/>
    <p:sldId id="368" r:id="rId17"/>
    <p:sldId id="369" r:id="rId18"/>
    <p:sldId id="370" r:id="rId19"/>
    <p:sldId id="371" r:id="rId20"/>
    <p:sldId id="372" r:id="rId21"/>
    <p:sldId id="373" r:id="rId22"/>
    <p:sldId id="374" r:id="rId23"/>
    <p:sldId id="375" r:id="rId24"/>
    <p:sldId id="376" r:id="rId25"/>
    <p:sldId id="377" r:id="rId26"/>
    <p:sldId id="378" r:id="rId27"/>
    <p:sldId id="379" r:id="rId28"/>
    <p:sldId id="380" r:id="rId29"/>
    <p:sldId id="381" r:id="rId30"/>
    <p:sldId id="382" r:id="rId31"/>
    <p:sldId id="383" r:id="rId32"/>
    <p:sldId id="384" r:id="rId33"/>
    <p:sldId id="385" r:id="rId34"/>
    <p:sldId id="386" r:id="rId35"/>
    <p:sldId id="389" r:id="rId36"/>
    <p:sldId id="390" r:id="rId37"/>
  </p:sldIdLst>
  <p:sldSz cx="9144000" cy="6858000" type="screen4x3"/>
  <p:notesSz cx="68580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60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935"/>
    <a:srgbClr val="FFFEFB"/>
    <a:srgbClr val="FFFCEF"/>
    <a:srgbClr val="FFF8D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9" autoAdjust="0"/>
    <p:restoredTop sz="94689" autoAdjust="0"/>
  </p:normalViewPr>
  <p:slideViewPr>
    <p:cSldViewPr showGuides="1">
      <p:cViewPr varScale="1">
        <p:scale>
          <a:sx n="85" d="100"/>
          <a:sy n="85" d="100"/>
        </p:scale>
        <p:origin x="1104" y="48"/>
      </p:cViewPr>
      <p:guideLst>
        <p:guide orient="horz" pos="960"/>
        <p:guide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8" d="100"/>
          <a:sy n="68" d="100"/>
        </p:scale>
        <p:origin x="-3090" y="-120"/>
      </p:cViewPr>
      <p:guideLst>
        <p:guide orient="horz" pos="290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0866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860" tIns="0" rIns="18860" bIns="0" numCol="1" anchor="t" anchorCtr="0" compatLnSpc="1">
            <a:prstTxWarp prst="textNoShape">
              <a:avLst/>
            </a:prstTxWarp>
          </a:bodyPr>
          <a:lstStyle>
            <a:lvl1pPr defTabSz="747713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860" tIns="0" rIns="18860" bIns="0" numCol="1" anchor="t" anchorCtr="0" compatLnSpc="1">
            <a:prstTxWarp prst="textNoShape">
              <a:avLst/>
            </a:prstTxWarp>
          </a:bodyPr>
          <a:lstStyle>
            <a:lvl1pPr algn="r" defTabSz="747713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7125" y="698500"/>
            <a:ext cx="4602163" cy="345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7850"/>
            <a:ext cx="5032375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54" tIns="45578" rIns="91154" bIns="455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4113"/>
            <a:ext cx="2971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860" tIns="0" rIns="18860" bIns="0" numCol="1" anchor="b" anchorCtr="0" compatLnSpc="1">
            <a:prstTxWarp prst="textNoShape">
              <a:avLst/>
            </a:prstTxWarp>
          </a:bodyPr>
          <a:lstStyle>
            <a:lvl1pPr defTabSz="747713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74113"/>
            <a:ext cx="2971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860" tIns="0" rIns="18860" bIns="0" numCol="1" anchor="b" anchorCtr="0" compatLnSpc="1">
            <a:prstTxWarp prst="textNoShape">
              <a:avLst/>
            </a:prstTxWarp>
          </a:bodyPr>
          <a:lstStyle>
            <a:lvl1pPr algn="r" defTabSz="747713" eaLnBrk="0" hangingPunct="0">
              <a:defRPr sz="1000" i="1">
                <a:latin typeface="Times New Roman" panose="02020603050405020304" pitchFamily="18" charset="0"/>
              </a:defRPr>
            </a:lvl1pPr>
          </a:lstStyle>
          <a:p>
            <a:fld id="{9B056AF2-46F0-4F0E-A20F-F16F906309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9359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 (Arabic)" pitchFamily="26" charset="-78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 (Arabic)" pitchFamily="26" charset="-78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 (Arabic)" pitchFamily="26" charset="-78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 (Arabic)" pitchFamily="26" charset="-78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 (Arabic)" pitchFamily="26" charset="-7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BD0D2F71-3914-4186-8F4F-48E9446E8826}" type="slidenum">
              <a:rPr lang="en-US" altLang="en-US" sz="1200" smtClean="0">
                <a:latin typeface="Times" panose="02020603050405020304" pitchFamily="18" charset="0"/>
              </a:rPr>
              <a:pPr/>
              <a:t>9</a:t>
            </a:fld>
            <a:endParaRPr lang="en-US" altLang="en-US" sz="1200" smtClean="0">
              <a:latin typeface="Times" panose="02020603050405020304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226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BAC5A26-EB95-445F-88D4-5B116C032CC9}" type="slidenum">
              <a:rPr lang="en-US" altLang="en-US" sz="1200" smtClean="0">
                <a:latin typeface="Times" panose="02020603050405020304" pitchFamily="18" charset="0"/>
              </a:rPr>
              <a:pPr/>
              <a:t>24</a:t>
            </a:fld>
            <a:endParaRPr lang="en-US" altLang="en-US" sz="1200" smtClean="0">
              <a:latin typeface="Times" panose="02020603050405020304" pitchFamily="18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5163" y="4630738"/>
            <a:ext cx="5324475" cy="4386262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Times" charset="0"/>
              </a:rPr>
              <a:t>Check also @theory and @</a:t>
            </a:r>
            <a:r>
              <a:rPr lang="en-US" dirty="0" err="1" smtClean="0">
                <a:latin typeface="Times" charset="0"/>
              </a:rPr>
              <a:t>DataPoints</a:t>
            </a:r>
            <a:endParaRPr lang="en-US" dirty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4379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91B3E8F-F5A5-4CC6-9471-FABF114D4D52}" type="slidenum">
              <a:rPr lang="en-US" altLang="en-US" sz="1200" smtClean="0">
                <a:latin typeface="Times" panose="02020603050405020304" pitchFamily="18" charset="0"/>
              </a:rPr>
              <a:pPr/>
              <a:t>25</a:t>
            </a:fld>
            <a:endParaRPr lang="en-US" altLang="en-US" sz="1200" smtClean="0">
              <a:latin typeface="Times" panose="02020603050405020304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5163" y="4630738"/>
            <a:ext cx="5324475" cy="4386262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1201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BB3E0DE-34D6-4047-96CC-3522A48AF5D6}" type="slidenum">
              <a:rPr lang="en-US" altLang="en-US" sz="1200" smtClean="0">
                <a:latin typeface="Times" panose="02020603050405020304" pitchFamily="18" charset="0"/>
              </a:rPr>
              <a:pPr/>
              <a:t>26</a:t>
            </a:fld>
            <a:endParaRPr lang="en-US" altLang="en-US" sz="1200" smtClean="0">
              <a:latin typeface="Times" panose="02020603050405020304" pitchFamily="18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5163" y="4630738"/>
            <a:ext cx="5324475" cy="4386262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latin typeface="Times" charset="0"/>
              </a:rPr>
              <a:t>primeNumbers</a:t>
            </a:r>
            <a:r>
              <a:rPr lang="en-US" dirty="0" smtClean="0">
                <a:latin typeface="Times" charset="0"/>
              </a:rPr>
              <a:t>() can be replaced by any name, example data().</a:t>
            </a:r>
          </a:p>
          <a:p>
            <a:pPr eaLnBrk="1" hangingPunct="1">
              <a:defRPr/>
            </a:pPr>
            <a:r>
              <a:rPr lang="en-US" dirty="0" smtClean="0">
                <a:latin typeface="Times" charset="0"/>
              </a:rPr>
              <a:t>Also can be defined as follows: </a:t>
            </a:r>
            <a:r>
              <a:rPr lang="en-US" b="1" dirty="0" smtClean="0"/>
              <a:t>public static Collection&lt;Object[]&gt; data() </a:t>
            </a:r>
            <a:endParaRPr lang="en-US" dirty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455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63383E1B-55DA-488E-9E0A-6231B8267AE4}" type="slidenum">
              <a:rPr lang="en-US" altLang="en-US" sz="1200" smtClean="0">
                <a:latin typeface="Times" panose="02020603050405020304" pitchFamily="18" charset="0"/>
              </a:rPr>
              <a:pPr/>
              <a:t>27</a:t>
            </a:fld>
            <a:endParaRPr lang="en-US" altLang="en-US" sz="1200" smtClean="0">
              <a:latin typeface="Times" panose="02020603050405020304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5163" y="4630738"/>
            <a:ext cx="5324475" cy="4386262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Times" charset="0"/>
              </a:rPr>
              <a:t>“Value=“ can be removed.</a:t>
            </a:r>
            <a:endParaRPr lang="en-US" dirty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64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C8A8E20-86A5-41D3-8A07-F0D1FA976E56}" type="slidenum">
              <a:rPr lang="en-US" altLang="en-US" sz="1200" smtClean="0">
                <a:latin typeface="Times" panose="02020603050405020304" pitchFamily="18" charset="0"/>
              </a:rPr>
              <a:pPr/>
              <a:t>28</a:t>
            </a:fld>
            <a:endParaRPr lang="en-US" altLang="en-US" sz="1200" smtClean="0">
              <a:latin typeface="Times" panose="02020603050405020304" pitchFamily="18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001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906E74C6-35BB-404B-92B4-C2A1368DDC84}" type="slidenum">
              <a:rPr lang="en-US" altLang="en-US" sz="1200" smtClean="0">
                <a:latin typeface="Times" panose="02020603050405020304" pitchFamily="18" charset="0"/>
              </a:rPr>
              <a:pPr/>
              <a:t>30</a:t>
            </a:fld>
            <a:endParaRPr lang="en-US" altLang="en-US" sz="1200" smtClean="0">
              <a:latin typeface="Times" panose="02020603050405020304" pitchFamily="18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2614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621">
              <a:defRPr sz="21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70662" indent="-296408" defTabSz="966621">
              <a:defRPr sz="21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85634" indent="-237127" defTabSz="966621">
              <a:defRPr sz="21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59887" indent="-237127" defTabSz="966621">
              <a:defRPr sz="21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134141" indent="-237127" defTabSz="966621">
              <a:defRPr sz="21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60839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FAFD00"/>
                </a:solidFill>
                <a:latin typeface="Times New Roman" pitchFamily="18" charset="0"/>
              </a:defRPr>
            </a:lvl6pPr>
            <a:lvl7pPr marL="3082648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556902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FAFD00"/>
                </a:solidFill>
                <a:latin typeface="Times New Roman" pitchFamily="18" charset="0"/>
              </a:defRPr>
            </a:lvl8pPr>
            <a:lvl9pPr marL="403115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fld id="{6942E7F2-D702-4D6C-B875-F20700F709FD}" type="slidenum">
              <a:rPr lang="en-US" sz="1100" b="0">
                <a:solidFill>
                  <a:schemeClr val="tx1"/>
                </a:solidFill>
              </a:rPr>
              <a:pPr/>
              <a:t>36</a:t>
            </a:fld>
            <a:endParaRPr lang="en-US" sz="11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921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87E2637-6DB1-419B-90C4-362A67C9B3BD}" type="slidenum">
              <a:rPr lang="en-US" altLang="en-US" sz="1200" smtClean="0">
                <a:latin typeface="Times" panose="02020603050405020304" pitchFamily="18" charset="0"/>
              </a:rPr>
              <a:pPr/>
              <a:t>14</a:t>
            </a:fld>
            <a:endParaRPr lang="en-US" altLang="en-US" sz="1200" smtClean="0">
              <a:latin typeface="Times" panose="02020603050405020304" pitchFamily="18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5163" y="4630738"/>
            <a:ext cx="5324475" cy="4386262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077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D34BE4C-666D-4F21-9AF5-27EE5BDA9BAA}" type="slidenum">
              <a:rPr lang="en-US" altLang="en-US" sz="1200" smtClean="0">
                <a:latin typeface="Times" panose="02020603050405020304" pitchFamily="18" charset="0"/>
              </a:rPr>
              <a:pPr/>
              <a:t>15</a:t>
            </a:fld>
            <a:endParaRPr lang="en-US" altLang="en-US" sz="1200" smtClean="0">
              <a:latin typeface="Times" panose="02020603050405020304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5163" y="4630738"/>
            <a:ext cx="5324475" cy="4386262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The static import declaration is analogous to the normal import declaration. Where the normal import declaration imports classes from packages, allowing them to be used without package qualification, </a:t>
            </a:r>
            <a:r>
              <a:rPr lang="en-US" b="1" dirty="0" smtClean="0"/>
              <a:t>the static import declaration imports static members from classes, allowing them to be used without class qualification.</a:t>
            </a:r>
            <a:endParaRPr lang="en-US" b="1" dirty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842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BC30739-90DD-470C-B044-E2AA8E167F27}" type="slidenum">
              <a:rPr lang="en-US" altLang="en-US" sz="1200" smtClean="0">
                <a:latin typeface="Times" panose="02020603050405020304" pitchFamily="18" charset="0"/>
              </a:rPr>
              <a:pPr/>
              <a:t>16</a:t>
            </a:fld>
            <a:endParaRPr lang="en-US" altLang="en-US" sz="1200" smtClean="0">
              <a:latin typeface="Times" panose="02020603050405020304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5163" y="4630738"/>
            <a:ext cx="5324475" cy="4386262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864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90B0FF9-2C91-4E7F-9886-A2C329108C89}" type="slidenum">
              <a:rPr lang="en-US" altLang="en-US" sz="1200" smtClean="0">
                <a:latin typeface="Times" panose="02020603050405020304" pitchFamily="18" charset="0"/>
              </a:rPr>
              <a:pPr/>
              <a:t>17</a:t>
            </a:fld>
            <a:endParaRPr lang="en-US" altLang="en-US" sz="1200" smtClean="0">
              <a:latin typeface="Times" panose="02020603050405020304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0647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0F8A385-293B-4FA2-9326-70D72F10E7CA}" type="slidenum">
              <a:rPr lang="en-US" altLang="en-US" sz="1200" smtClean="0">
                <a:latin typeface="Times" panose="02020603050405020304" pitchFamily="18" charset="0"/>
              </a:rPr>
              <a:pPr/>
              <a:t>19</a:t>
            </a:fld>
            <a:endParaRPr lang="en-US" altLang="en-US" sz="1200" smtClean="0">
              <a:latin typeface="Times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314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67468F89-EAEF-4A35-82E7-1E1F3AB58740}" type="slidenum">
              <a:rPr lang="en-US" altLang="en-US" sz="1200" smtClean="0">
                <a:latin typeface="Times" panose="02020603050405020304" pitchFamily="18" charset="0"/>
              </a:rPr>
              <a:pPr/>
              <a:t>21</a:t>
            </a:fld>
            <a:endParaRPr lang="en-US" altLang="en-US" sz="1200" smtClean="0">
              <a:latin typeface="Times" panose="02020603050405020304" pitchFamily="18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5163" y="4630738"/>
            <a:ext cx="5324475" cy="4386262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4921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BDBE852-33D2-4CAD-9365-F2CDEE257C47}" type="slidenum">
              <a:rPr lang="en-US" altLang="en-US" sz="1200" smtClean="0">
                <a:latin typeface="Times" panose="02020603050405020304" pitchFamily="18" charset="0"/>
              </a:rPr>
              <a:pPr/>
              <a:t>22</a:t>
            </a:fld>
            <a:endParaRPr lang="en-US" altLang="en-US" sz="1200" smtClean="0">
              <a:latin typeface="Times" panose="02020603050405020304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5163" y="4630738"/>
            <a:ext cx="5324475" cy="4386262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4916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73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C3DB732-2D47-4B36-B520-B05E524B522E}" type="slidenum">
              <a:rPr lang="en-US" altLang="en-US" sz="1200" smtClean="0">
                <a:latin typeface="Times" panose="02020603050405020304" pitchFamily="18" charset="0"/>
              </a:rPr>
              <a:pPr/>
              <a:t>23</a:t>
            </a:fld>
            <a:endParaRPr lang="en-US" altLang="en-US" sz="1200" smtClean="0">
              <a:latin typeface="Times" panose="02020603050405020304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5163" y="4630738"/>
            <a:ext cx="5324475" cy="4386262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533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Times New Roman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138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138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F451A2-E4D6-41C1-AA6C-AC5B22077FE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" name="Text Box 17"/>
          <p:cNvSpPr txBox="1">
            <a:spLocks noChangeArrowheads="1"/>
          </p:cNvSpPr>
          <p:nvPr userDrawn="1"/>
        </p:nvSpPr>
        <p:spPr bwMode="auto">
          <a:xfrm>
            <a:off x="2257694" y="5313402"/>
            <a:ext cx="650530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9pPr>
          </a:lstStyle>
          <a:p>
            <a:pPr algn="r">
              <a:defRPr/>
            </a:pPr>
            <a:r>
              <a:rPr lang="en-US" sz="1000" dirty="0" smtClean="0"/>
              <a:t>Adapted from: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/>
              <a:t>P. </a:t>
            </a:r>
            <a:r>
              <a:rPr lang="en-US" sz="1000" dirty="0" err="1" smtClean="0"/>
              <a:t>Ammann</a:t>
            </a:r>
            <a:r>
              <a:rPr lang="en-US" sz="1000" dirty="0" smtClean="0"/>
              <a:t> and J. Offutt. Introduction to Software Testing, Cambridge University Press, Textbook Slides, 2017. </a:t>
            </a:r>
          </a:p>
          <a:p>
            <a:pPr algn="r">
              <a:defRPr/>
            </a:pPr>
            <a:r>
              <a:rPr lang="en-US" sz="1000" dirty="0" smtClean="0"/>
              <a:t>Teaching material by Jameleddine Hassine, ICS Department, KFUPM, 2014.</a:t>
            </a:r>
          </a:p>
        </p:txBody>
      </p:sp>
    </p:spTree>
    <p:extLst>
      <p:ext uri="{BB962C8B-B14F-4D97-AF65-F5344CB8AC3E}">
        <p14:creationId xmlns:p14="http://schemas.microsoft.com/office/powerpoint/2010/main" val="2563193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DBAD62-AE26-4B1F-9012-674E37316D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650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38DAF0-3739-4344-BC8B-606A5DDF02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811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374D75-5C95-43AC-AB38-2BC044B0F0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76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213544-7C66-43D0-8127-15E3D8CE7B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68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462678-BD49-4BDA-8865-EECF08774E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857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BA11F7-2B97-4F0A-8B13-2411036ED9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06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D4F4B2-A73E-4531-85FD-D5AD240FD5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45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F26B19-DF23-4314-A796-A047A7F07A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522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4C9B8-D8E1-4C6C-8DF5-A3D97CB65F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28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CEE696-5C4F-4616-8E75-5A959F7D3E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547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Times New Roman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itchFamily="18" charset="0"/>
              </a:endParaRPr>
            </a:p>
          </p:txBody>
        </p:sp>
        <p:grpSp>
          <p:nvGrpSpPr>
            <p:cNvPr id="1036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7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Times New Roman" pitchFamily="18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038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036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6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6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B85EB6FB-2CA2-40C7-BBC6-2DC65DCC6C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TextBox 13"/>
          <p:cNvSpPr txBox="1">
            <a:spLocks noChangeArrowheads="1"/>
          </p:cNvSpPr>
          <p:nvPr userDrawn="1"/>
        </p:nvSpPr>
        <p:spPr bwMode="auto">
          <a:xfrm>
            <a:off x="7924800" y="6581775"/>
            <a:ext cx="1219200" cy="276225"/>
          </a:xfrm>
          <a:prstGeom prst="rect">
            <a:avLst/>
          </a:prstGeom>
          <a:solidFill>
            <a:srgbClr val="FFFC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1200" dirty="0" smtClean="0"/>
              <a:t>SWE-02a-</a:t>
            </a:r>
            <a:fld id="{94CC6554-7676-4881-9513-16E86D4F5E99}" type="slidenum">
              <a:rPr lang="en-US" sz="1200"/>
              <a:pPr eaLnBrk="1" hangingPunct="1"/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hyperlink" Target="http://code.google.com/p/t2framework/wiki/JUnitQuickTutorial" TargetMode="External"/><Relationship Id="rId3" Type="http://schemas.openxmlformats.org/officeDocument/2006/relationships/hyperlink" Target="http://www.laliluna.de/eclipse-junit-testing-tutorial.html" TargetMode="External"/><Relationship Id="rId7" Type="http://schemas.openxmlformats.org/officeDocument/2006/relationships/hyperlink" Target="http://junit.sourceforge.net/doc/testinfected/testing.htm" TargetMode="External"/><Relationship Id="rId2" Type="http://schemas.openxmlformats.org/officeDocument/2006/relationships/hyperlink" Target="http://open.ncsu.edu/se/tutorials/juni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ogella.com/articles/JUnit/article.html" TargetMode="External"/><Relationship Id="rId5" Type="http://schemas.openxmlformats.org/officeDocument/2006/relationships/hyperlink" Target="http://www.clarkware.com/articles/JUnitPrimer.html" TargetMode="External"/><Relationship Id="rId10" Type="http://schemas.openxmlformats.org/officeDocument/2006/relationships/hyperlink" Target="http://www.junit.org/" TargetMode="External"/><Relationship Id="rId4" Type="http://schemas.openxmlformats.org/officeDocument/2006/relationships/hyperlink" Target="http://www.diasparsoftware.com/template.php?content=jUnitStarterGuide" TargetMode="External"/><Relationship Id="rId9" Type="http://schemas.openxmlformats.org/officeDocument/2006/relationships/hyperlink" Target="http://www.javaworld.com/jw-12-2000/jw-1221-junit.html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Module 2</a:t>
            </a:r>
            <a:r>
              <a:rPr lang="en-US" altLang="en-US" sz="2800" dirty="0" smtClean="0"/>
              <a:t> (App. A)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tx2">
                    <a:satMod val="130000"/>
                  </a:schemeClr>
                </a:solidFill>
              </a:rPr>
              <a:t>Test Automation—</a:t>
            </a:r>
            <a:r>
              <a:rPr lang="en-AU" dirty="0" err="1" smtClean="0">
                <a:solidFill>
                  <a:schemeClr val="tx2">
                    <a:satMod val="130000"/>
                  </a:schemeClr>
                </a:solidFill>
              </a:rPr>
              <a:t>JUnit</a:t>
            </a:r>
            <a:r>
              <a:rPr lang="en-AU" baseline="30000" dirty="0" smtClean="0">
                <a:solidFill>
                  <a:schemeClr val="tx2">
                    <a:satMod val="130000"/>
                  </a:schemeClr>
                </a:solidFill>
              </a:rPr>
              <a:t>©</a:t>
            </a:r>
            <a:endParaRPr lang="en-US" baseline="30000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Terminology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altLang="en-US" sz="2800" dirty="0" smtClean="0"/>
              <a:t>A </a:t>
            </a:r>
            <a:r>
              <a:rPr lang="en-US" altLang="en-US" sz="2800" i="1" dirty="0" smtClean="0">
                <a:solidFill>
                  <a:srgbClr val="FF5935"/>
                </a:solidFill>
              </a:rPr>
              <a:t>unit test </a:t>
            </a:r>
            <a:r>
              <a:rPr lang="en-US" altLang="en-US" sz="2800" dirty="0" smtClean="0"/>
              <a:t>is a test of a single class.</a:t>
            </a:r>
          </a:p>
          <a:p>
            <a:pPr>
              <a:defRPr/>
            </a:pPr>
            <a:r>
              <a:rPr lang="en-US" altLang="en-US" sz="2800" dirty="0" smtClean="0"/>
              <a:t>A </a:t>
            </a:r>
            <a:r>
              <a:rPr lang="en-US" altLang="en-US" i="1" dirty="0">
                <a:solidFill>
                  <a:srgbClr val="FF5935"/>
                </a:solidFill>
              </a:rPr>
              <a:t>test case </a:t>
            </a:r>
            <a:r>
              <a:rPr lang="en-US" altLang="en-US" sz="2800" dirty="0" smtClean="0"/>
              <a:t>tests the response of a single method to a particular set of inputs.</a:t>
            </a:r>
          </a:p>
          <a:p>
            <a:pPr>
              <a:defRPr/>
            </a:pPr>
            <a:r>
              <a:rPr lang="en-US" altLang="en-US" u="sng" dirty="0">
                <a:solidFill>
                  <a:srgbClr val="FF5935"/>
                </a:solidFill>
              </a:rPr>
              <a:t>Test fixture </a:t>
            </a:r>
            <a:r>
              <a:rPr lang="en-US" altLang="en-US" sz="2800" dirty="0" smtClean="0"/>
              <a:t>refers to the fixed state used as a baseline for running tests. </a:t>
            </a:r>
          </a:p>
          <a:p>
            <a:pPr lvl="1">
              <a:defRPr/>
            </a:pPr>
            <a:r>
              <a:rPr lang="en-US" altLang="en-US" sz="2400" dirty="0" smtClean="0"/>
              <a:t>The purpose of a test fixture is to ensure that there is a well known and fixed environment in which tests are run so that results are repeatable.</a:t>
            </a:r>
          </a:p>
          <a:p>
            <a:pPr lvl="1">
              <a:defRPr/>
            </a:pPr>
            <a:r>
              <a:rPr lang="en-US" altLang="en-US" sz="2400" dirty="0" smtClean="0"/>
              <a:t>A </a:t>
            </a:r>
            <a:r>
              <a:rPr lang="en-US" altLang="en-US" sz="2400" i="1" dirty="0" smtClean="0">
                <a:solidFill>
                  <a:srgbClr val="FF5935"/>
                </a:solidFill>
              </a:rPr>
              <a:t>test fixture </a:t>
            </a:r>
            <a:r>
              <a:rPr lang="en-US" altLang="en-US" sz="2400" dirty="0" smtClean="0"/>
              <a:t>sets up the data (both objects and primitives) that are needed to run tests.</a:t>
            </a:r>
          </a:p>
          <a:p>
            <a:pPr marL="657225" lvl="2" indent="0">
              <a:buFont typeface="Wingdings 2" panose="05020102010507070707" pitchFamily="18" charset="2"/>
              <a:buNone/>
              <a:defRPr/>
            </a:pPr>
            <a:r>
              <a:rPr lang="en-US" altLang="en-US" u="sng" dirty="0" smtClean="0">
                <a:solidFill>
                  <a:srgbClr val="FF5935"/>
                </a:solidFill>
              </a:rPr>
              <a:t>Examples</a:t>
            </a:r>
            <a:r>
              <a:rPr lang="en-US" altLang="en-US" dirty="0" smtClean="0"/>
              <a:t>: </a:t>
            </a:r>
          </a:p>
          <a:p>
            <a:pPr lvl="2">
              <a:defRPr/>
            </a:pPr>
            <a:r>
              <a:rPr lang="en-US" altLang="en-US" dirty="0" smtClean="0"/>
              <a:t>If you are testing code that updates employee record, you need an employee record to test it on.</a:t>
            </a:r>
          </a:p>
          <a:p>
            <a:pPr lvl="2">
              <a:defRPr/>
            </a:pPr>
            <a:r>
              <a:rPr lang="en-US" altLang="en-US" dirty="0" smtClean="0"/>
              <a:t>Loading a database with a specific, known set of data</a:t>
            </a:r>
          </a:p>
          <a:p>
            <a:pPr>
              <a:defRPr/>
            </a:pP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04323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Fixtures</a:t>
            </a:r>
            <a:r>
              <a:rPr lang="en-US" sz="2800" dirty="0" smtClean="0"/>
              <a:t> (1/2)</a:t>
            </a:r>
            <a:endParaRPr lang="en-US" sz="2800" dirty="0"/>
          </a:p>
        </p:txBody>
      </p:sp>
      <p:sp>
        <p:nvSpPr>
          <p:cNvPr id="4843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2200" dirty="0" smtClean="0"/>
              <a:t>Handle common objects under test.</a:t>
            </a:r>
          </a:p>
          <a:p>
            <a:pPr>
              <a:defRPr/>
            </a:pPr>
            <a:r>
              <a:rPr lang="en-US" sz="2200" b="1" dirty="0" err="1" smtClean="0">
                <a:solidFill>
                  <a:srgbClr val="FF5935"/>
                </a:solidFill>
                <a:latin typeface="Courier New" pitchFamily="49" charset="0"/>
                <a:cs typeface="Courier New" pitchFamily="49" charset="0"/>
              </a:rPr>
              <a:t>setUp</a:t>
            </a:r>
            <a:r>
              <a:rPr lang="en-US" sz="2200" b="1" dirty="0" smtClean="0">
                <a:solidFill>
                  <a:srgbClr val="FF5935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200" dirty="0" smtClean="0">
                <a:solidFill>
                  <a:srgbClr val="FF5935"/>
                </a:solidFill>
              </a:rPr>
              <a:t> </a:t>
            </a:r>
            <a:r>
              <a:rPr lang="en-US" sz="2200" dirty="0" smtClean="0"/>
              <a:t>and </a:t>
            </a:r>
            <a:r>
              <a:rPr lang="en-US" sz="2200" b="1" dirty="0" err="1">
                <a:solidFill>
                  <a:srgbClr val="FF5935"/>
                </a:solidFill>
                <a:latin typeface="Courier New" pitchFamily="49" charset="0"/>
                <a:cs typeface="Courier New" pitchFamily="49" charset="0"/>
              </a:rPr>
              <a:t>tearDown</a:t>
            </a:r>
            <a:r>
              <a:rPr lang="en-US" sz="2200" b="1" dirty="0">
                <a:solidFill>
                  <a:srgbClr val="FF5935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200" dirty="0" smtClean="0"/>
              <a:t>used to initialize and release common objects.</a:t>
            </a:r>
          </a:p>
          <a:p>
            <a:pPr>
              <a:defRPr/>
            </a:pPr>
            <a:r>
              <a:rPr lang="en-US" sz="2200" b="1" dirty="0" err="1">
                <a:solidFill>
                  <a:srgbClr val="FF5935"/>
                </a:solidFill>
                <a:latin typeface="Courier New" pitchFamily="49" charset="0"/>
                <a:cs typeface="Courier New" pitchFamily="49" charset="0"/>
              </a:rPr>
              <a:t>setUp</a:t>
            </a:r>
            <a:r>
              <a:rPr lang="en-US" sz="2200" b="1" dirty="0">
                <a:solidFill>
                  <a:srgbClr val="FF5935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200" dirty="0" smtClean="0"/>
              <a:t>initializes fields, turns on logging, resets environment variables, and so forth, i.e. it sets up a context for the test cases to be applied</a:t>
            </a:r>
          </a:p>
          <a:p>
            <a:pPr marL="365125" lvl="1" indent="-282575">
              <a:spcBef>
                <a:spcPts val="600"/>
              </a:spcBef>
              <a:buSzPct val="80000"/>
              <a:buFont typeface="Wingdings 2" pitchFamily="18" charset="2"/>
              <a:buChar char=""/>
              <a:defRPr/>
            </a:pPr>
            <a:r>
              <a:rPr lang="en-US" sz="2200" b="1" dirty="0" err="1">
                <a:solidFill>
                  <a:srgbClr val="FF5935"/>
                </a:solidFill>
                <a:latin typeface="Courier New" pitchFamily="49" charset="0"/>
                <a:ea typeface="+mn-ea"/>
                <a:cs typeface="Courier New" pitchFamily="49" charset="0"/>
              </a:rPr>
              <a:t>tearDown</a:t>
            </a:r>
            <a:r>
              <a:rPr lang="en-US" sz="2200" b="1" dirty="0">
                <a:solidFill>
                  <a:srgbClr val="FF5935"/>
                </a:solidFill>
                <a:latin typeface="Courier New" pitchFamily="49" charset="0"/>
                <a:ea typeface="+mn-ea"/>
                <a:cs typeface="Courier New" pitchFamily="49" charset="0"/>
              </a:rPr>
              <a:t>(</a:t>
            </a:r>
            <a:r>
              <a:rPr lang="en-US" sz="2200" dirty="0">
                <a:solidFill>
                  <a:srgbClr val="FF5935"/>
                </a:solidFill>
                <a:latin typeface="Courier New" pitchFamily="49" charset="0"/>
                <a:ea typeface="+mn-ea"/>
                <a:cs typeface="Courier New" pitchFamily="49" charset="0"/>
              </a:rPr>
              <a:t>) </a:t>
            </a:r>
            <a:r>
              <a:rPr lang="en-US" sz="2200" dirty="0"/>
              <a:t>used to do a cleanup operation. For example we can call the garbage collector in case our tests consume large amount of memory</a:t>
            </a:r>
            <a:r>
              <a:rPr lang="en-US" sz="2200" dirty="0" smtClean="0"/>
              <a:t>.</a:t>
            </a:r>
          </a:p>
          <a:p>
            <a:pPr>
              <a:defRPr/>
            </a:pPr>
            <a:r>
              <a:rPr lang="en-US" sz="2200" dirty="0" smtClean="0"/>
              <a:t>The </a:t>
            </a:r>
            <a:r>
              <a:rPr lang="en-US" sz="2200" dirty="0" err="1" smtClean="0"/>
              <a:t>JUnit</a:t>
            </a:r>
            <a:r>
              <a:rPr lang="en-US" sz="2200" dirty="0" smtClean="0"/>
              <a:t> framework </a:t>
            </a:r>
            <a:r>
              <a:rPr lang="en-US" sz="2200" i="1" dirty="0">
                <a:solidFill>
                  <a:srgbClr val="FF5935"/>
                </a:solidFill>
              </a:rPr>
              <a:t>automatically invokes </a:t>
            </a:r>
            <a:r>
              <a:rPr lang="en-US" sz="2200" dirty="0" smtClean="0"/>
              <a:t>the </a:t>
            </a:r>
            <a:r>
              <a:rPr lang="en-US" sz="2200" b="1" dirty="0" err="1">
                <a:solidFill>
                  <a:srgbClr val="FF5935"/>
                </a:solidFill>
                <a:latin typeface="Courier New" pitchFamily="49" charset="0"/>
                <a:cs typeface="Courier New" pitchFamily="49" charset="0"/>
              </a:rPr>
              <a:t>setUp</a:t>
            </a:r>
            <a:r>
              <a:rPr lang="en-US" sz="2200" b="1" dirty="0">
                <a:solidFill>
                  <a:srgbClr val="FF5935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200" dirty="0" smtClean="0"/>
              <a:t>method before each test is run and the </a:t>
            </a:r>
            <a:r>
              <a:rPr lang="en-US" sz="2200" b="1" dirty="0" err="1" smtClean="0">
                <a:solidFill>
                  <a:srgbClr val="FF5935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200" b="1" dirty="0" err="1">
                <a:solidFill>
                  <a:srgbClr val="FF5935"/>
                </a:solidFill>
                <a:latin typeface="Courier New" pitchFamily="49" charset="0"/>
                <a:cs typeface="Courier New" pitchFamily="49" charset="0"/>
              </a:rPr>
              <a:t>earDow</a:t>
            </a:r>
            <a:r>
              <a:rPr lang="en-US" sz="2200" b="1" dirty="0" err="1" smtClean="0">
                <a:solidFill>
                  <a:srgbClr val="FF5935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200" b="1" dirty="0" smtClean="0">
                <a:solidFill>
                  <a:srgbClr val="FF5935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200" b="1" dirty="0" smtClean="0">
                <a:solidFill>
                  <a:srgbClr val="FF5935"/>
                </a:solidFill>
              </a:rPr>
              <a:t> </a:t>
            </a:r>
            <a:r>
              <a:rPr lang="en-US" sz="2200" dirty="0" smtClean="0"/>
              <a:t>method after each test is run.</a:t>
            </a:r>
          </a:p>
        </p:txBody>
      </p:sp>
      <p:pic>
        <p:nvPicPr>
          <p:cNvPr id="2253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5934075"/>
            <a:ext cx="58483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1253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4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Fixtures</a:t>
            </a:r>
            <a:r>
              <a:rPr lang="en-US" sz="2800" dirty="0">
                <a:solidFill>
                  <a:srgbClr val="330033"/>
                </a:solidFill>
              </a:rPr>
              <a:t> </a:t>
            </a:r>
            <a:r>
              <a:rPr lang="en-US" sz="2800" dirty="0" smtClean="0">
                <a:solidFill>
                  <a:srgbClr val="330033"/>
                </a:solidFill>
              </a:rPr>
              <a:t>(2/2</a:t>
            </a:r>
            <a:r>
              <a:rPr lang="en-US" sz="2800" dirty="0">
                <a:solidFill>
                  <a:srgbClr val="330033"/>
                </a:solidFill>
              </a:rPr>
              <a:t>)</a:t>
            </a:r>
            <a:endParaRPr lang="en-US" dirty="0"/>
          </a:p>
        </p:txBody>
      </p:sp>
      <p:pic>
        <p:nvPicPr>
          <p:cNvPr id="2355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799" y="3886200"/>
            <a:ext cx="4245970" cy="2667000"/>
          </a:xfrm>
          <a:noFill/>
        </p:spPr>
      </p:pic>
      <p:sp>
        <p:nvSpPr>
          <p:cNvPr id="23557" name="Rectangle 6"/>
          <p:cNvSpPr>
            <a:spLocks noChangeArrowheads="1"/>
          </p:cNvSpPr>
          <p:nvPr/>
        </p:nvSpPr>
        <p:spPr bwMode="auto">
          <a:xfrm>
            <a:off x="5715000" y="3828633"/>
            <a:ext cx="2971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200" dirty="0"/>
              <a:t>it is not certain that </a:t>
            </a:r>
            <a:r>
              <a:rPr lang="en-US" altLang="en-US" sz="2200" dirty="0" err="1"/>
              <a:t>JUnit</a:t>
            </a:r>
            <a:r>
              <a:rPr lang="en-US" altLang="en-US" sz="2200" dirty="0"/>
              <a:t> will run these tests </a:t>
            </a:r>
            <a:r>
              <a:rPr lang="en-US" altLang="en-US" sz="2200" dirty="0">
                <a:solidFill>
                  <a:srgbClr val="FF0000"/>
                </a:solidFill>
              </a:rPr>
              <a:t>in any specific order</a:t>
            </a:r>
            <a:r>
              <a:rPr lang="en-US" altLang="en-US" sz="2200" dirty="0"/>
              <a:t>. Running the tests on different platforms and Java VMs may therefore yield different results.</a:t>
            </a:r>
          </a:p>
        </p:txBody>
      </p:sp>
      <p:sp>
        <p:nvSpPr>
          <p:cNvPr id="23558" name="Rectangle 3"/>
          <p:cNvSpPr txBox="1">
            <a:spLocks noChangeArrowheads="1"/>
          </p:cNvSpPr>
          <p:nvPr/>
        </p:nvSpPr>
        <p:spPr bwMode="auto">
          <a:xfrm>
            <a:off x="914400" y="1524000"/>
            <a:ext cx="8156575" cy="245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425450" indent="-342900">
              <a:spcBef>
                <a:spcPts val="6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altLang="en-US" sz="2200" dirty="0" smtClean="0">
                <a:latin typeface="+mn-lt"/>
              </a:rPr>
              <a:t>Separation of the test initialization (and destruction) from the testing</a:t>
            </a:r>
          </a:p>
          <a:p>
            <a:pPr marL="425450" indent="-342900">
              <a:spcBef>
                <a:spcPts val="6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altLang="en-US" sz="2200" dirty="0" smtClean="0">
                <a:latin typeface="+mn-lt"/>
              </a:rPr>
              <a:t>Used to ensure that there are </a:t>
            </a:r>
            <a:r>
              <a:rPr lang="en-US" altLang="en-US" sz="2200" i="1" dirty="0" smtClean="0">
                <a:solidFill>
                  <a:srgbClr val="FF5935"/>
                </a:solidFill>
                <a:latin typeface="+mn-lt"/>
              </a:rPr>
              <a:t>no side effects between tests</a:t>
            </a:r>
            <a:r>
              <a:rPr lang="en-US" altLang="en-US" sz="2200" dirty="0" smtClean="0">
                <a:latin typeface="+mn-lt"/>
              </a:rPr>
              <a:t>.</a:t>
            </a:r>
          </a:p>
          <a:p>
            <a:pPr marL="425450" indent="-342900">
              <a:spcBef>
                <a:spcPts val="6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altLang="en-US" sz="2200" dirty="0" smtClean="0">
                <a:latin typeface="+mn-lt"/>
              </a:rPr>
              <a:t>Enforce the </a:t>
            </a:r>
            <a:r>
              <a:rPr lang="en-US" altLang="en-US" sz="2200" i="1" dirty="0">
                <a:solidFill>
                  <a:srgbClr val="FF5935"/>
                </a:solidFill>
                <a:latin typeface="+mn-lt"/>
              </a:rPr>
              <a:t>test independence rule, test execution order is not guaranteed</a:t>
            </a:r>
            <a:r>
              <a:rPr lang="en-US" altLang="en-US" sz="2200" dirty="0">
                <a:latin typeface="+mn-lt"/>
              </a:rPr>
              <a:t>.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/>
            </a:pPr>
            <a:endParaRPr lang="en-US" altLang="en-US" sz="2200" dirty="0" smtClean="0">
              <a:latin typeface="+mn-lt"/>
            </a:endParaRPr>
          </a:p>
          <a:p>
            <a: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/>
            </a:pPr>
            <a:endParaRPr lang="en-US" altLang="en-US" sz="22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9711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Fixtures in </a:t>
            </a:r>
            <a:r>
              <a:rPr lang="en-US" dirty="0" err="1" smtClean="0"/>
              <a:t>JUnit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1800" dirty="0"/>
              <a:t>In JUnit 4, the initialization method no longer needs to be called </a:t>
            </a:r>
            <a:r>
              <a:rPr lang="en-US" sz="1800" b="1" dirty="0" err="1">
                <a:solidFill>
                  <a:srgbClr val="FF5935"/>
                </a:solidFill>
                <a:latin typeface="Courier New" pitchFamily="49" charset="0"/>
                <a:cs typeface="Courier New" pitchFamily="49" charset="0"/>
              </a:rPr>
              <a:t>setUp</a:t>
            </a:r>
            <a:r>
              <a:rPr lang="en-US" sz="1800" b="1" dirty="0">
                <a:solidFill>
                  <a:srgbClr val="FF5935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800" dirty="0"/>
              <a:t>. We can give it a more natural name and annotate it with the </a:t>
            </a:r>
            <a:r>
              <a:rPr lang="en-US" sz="1800" b="1" dirty="0">
                <a:solidFill>
                  <a:srgbClr val="FF5935"/>
                </a:solidFill>
                <a:latin typeface="Courier New" pitchFamily="49" charset="0"/>
                <a:cs typeface="Courier New" pitchFamily="49" charset="0"/>
              </a:rPr>
              <a:t>@Before </a:t>
            </a:r>
            <a:r>
              <a:rPr lang="en-US" sz="1800" dirty="0"/>
              <a:t>annotation.</a:t>
            </a:r>
          </a:p>
          <a:p>
            <a:pPr>
              <a:defRPr/>
            </a:pPr>
            <a:r>
              <a:rPr lang="en-US" sz="1800" dirty="0"/>
              <a:t>We can have multiple methods noted </a:t>
            </a:r>
            <a:r>
              <a:rPr lang="en-US" sz="1800" b="1" dirty="0">
                <a:solidFill>
                  <a:srgbClr val="FF5935"/>
                </a:solidFill>
                <a:latin typeface="Courier New" pitchFamily="49" charset="0"/>
                <a:cs typeface="Courier New" pitchFamily="49" charset="0"/>
              </a:rPr>
              <a:t>@Before</a:t>
            </a:r>
            <a:r>
              <a:rPr lang="en-US" sz="1800" dirty="0"/>
              <a:t>, each running before testing</a:t>
            </a:r>
            <a:r>
              <a:rPr lang="en-US" sz="1800" dirty="0" smtClean="0"/>
              <a:t>.</a:t>
            </a:r>
          </a:p>
          <a:p>
            <a:pPr>
              <a:defRPr/>
            </a:pPr>
            <a:endParaRPr lang="en-US" sz="1400" dirty="0"/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600" b="1" dirty="0">
                <a:solidFill>
                  <a:srgbClr val="FF5935"/>
                </a:solidFill>
                <a:latin typeface="Courier New" pitchFamily="49" charset="0"/>
                <a:cs typeface="Courier New" pitchFamily="49" charset="0"/>
              </a:rPr>
              <a:t>@Before 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400" b="1" i="1" dirty="0" smtClean="0"/>
              <a:t>void initialize()</a:t>
            </a:r>
            <a:r>
              <a:rPr lang="en-US" sz="1400" dirty="0" smtClean="0"/>
              <a:t> </a:t>
            </a:r>
            <a:endParaRPr lang="en-US" sz="1400" b="1" i="1" noProof="1" smtClean="0"/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400" b="1" i="1" noProof="1" smtClean="0"/>
              <a:t>{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CA" sz="1400" b="1" i="1" dirty="0" smtClean="0"/>
              <a:t>	</a:t>
            </a:r>
            <a:r>
              <a:rPr lang="en-CA" sz="1400" b="1" i="1" noProof="1" smtClean="0"/>
              <a:t>System.out.println("Before testing");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CA" sz="1400" b="1" i="1" noProof="1" smtClean="0"/>
              <a:t>}</a:t>
            </a:r>
            <a:endParaRPr lang="en-CA" sz="1400" b="1" i="1" noProof="1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r>
              <a:rPr lang="en-US" sz="1800" dirty="0" smtClean="0"/>
              <a:t>In </a:t>
            </a:r>
            <a:r>
              <a:rPr lang="en-US" sz="1800" dirty="0" err="1"/>
              <a:t>JUnit</a:t>
            </a:r>
            <a:r>
              <a:rPr lang="en-US" sz="1800" dirty="0"/>
              <a:t> 4, release method is annotated with </a:t>
            </a:r>
            <a:r>
              <a:rPr lang="en-US" sz="1800" b="1" dirty="0">
                <a:solidFill>
                  <a:srgbClr val="FF5935"/>
                </a:solidFill>
                <a:latin typeface="Courier New" pitchFamily="49" charset="0"/>
                <a:cs typeface="Courier New" pitchFamily="49" charset="0"/>
              </a:rPr>
              <a:t>@After</a:t>
            </a:r>
            <a:r>
              <a:rPr lang="en-US" sz="1800" dirty="0"/>
              <a:t>.</a:t>
            </a:r>
            <a:endParaRPr lang="en-US" sz="1800" noProof="1"/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600" b="1" dirty="0">
                <a:solidFill>
                  <a:srgbClr val="FF5935"/>
                </a:solidFill>
                <a:latin typeface="Courier New" pitchFamily="49" charset="0"/>
                <a:cs typeface="Courier New" pitchFamily="49" charset="0"/>
              </a:rPr>
              <a:t>@After 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400" b="1" i="1" dirty="0" smtClean="0"/>
              <a:t>void </a:t>
            </a:r>
            <a:r>
              <a:rPr lang="en-US" sz="1400" b="1" i="1" dirty="0" err="1" smtClean="0"/>
              <a:t>disposeObjects</a:t>
            </a:r>
            <a:r>
              <a:rPr lang="en-US" sz="1400" b="1" i="1" dirty="0" smtClean="0"/>
              <a:t> ()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sz="1400" b="1" i="1" noProof="1" smtClean="0"/>
              <a:t>{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CA" sz="1400" b="1" i="1" dirty="0" smtClean="0"/>
              <a:t>	</a:t>
            </a:r>
            <a:r>
              <a:rPr lang="en-CA" sz="1400" b="1" i="1" noProof="1" smtClean="0"/>
              <a:t>System.out.println(“</a:t>
            </a:r>
            <a:r>
              <a:rPr lang="en-CA" sz="1400" b="1" i="1" dirty="0" smtClean="0"/>
              <a:t>After</a:t>
            </a:r>
            <a:r>
              <a:rPr lang="en-CA" sz="1400" b="1" i="1" noProof="1" smtClean="0"/>
              <a:t> testing");</a:t>
            </a:r>
            <a:endParaRPr lang="en-CA" sz="1400" b="1" i="1" dirty="0" smtClean="0"/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CA" sz="1400" b="1" i="1" dirty="0" smtClean="0"/>
              <a:t>     </a:t>
            </a:r>
            <a:r>
              <a:rPr lang="en-CA" sz="1400" b="1" i="1" noProof="1" smtClean="0"/>
              <a:t>System.gc();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CA" sz="1400" b="1" i="1" noProof="1" smtClean="0"/>
              <a:t>}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en-CA" sz="1400" b="1" i="1" dirty="0" smtClean="0"/>
          </a:p>
          <a:p>
            <a:pPr marL="444500" lvl="1" indent="-261938" algn="just">
              <a:spcBef>
                <a:spcPct val="20000"/>
              </a:spcBef>
              <a:buClr>
                <a:schemeClr val="bg2"/>
              </a:buClr>
              <a:buSzPct val="80000"/>
              <a:buFont typeface="Wingdings" pitchFamily="2" charset="2"/>
              <a:buChar char="§"/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86079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@</a:t>
            </a:r>
            <a:r>
              <a:rPr lang="en-US" dirty="0" err="1" smtClean="0"/>
              <a:t>BeforeClass</a:t>
            </a:r>
            <a:r>
              <a:rPr lang="en-US" dirty="0" smtClean="0"/>
              <a:t> and @</a:t>
            </a:r>
            <a:r>
              <a:rPr lang="en-US" dirty="0" err="1" smtClean="0"/>
              <a:t>AfterClass</a:t>
            </a:r>
            <a:endParaRPr lang="en-US" dirty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000" dirty="0"/>
              <a:t>F</a:t>
            </a:r>
            <a:r>
              <a:rPr lang="en-US" altLang="en-US" sz="2000" dirty="0" smtClean="0"/>
              <a:t>or expensive setup, such as when you need to connect to a database to do your testing</a:t>
            </a:r>
            <a:br>
              <a:rPr lang="en-US" altLang="en-US" sz="2000" dirty="0" smtClean="0"/>
            </a:br>
            <a:endParaRPr lang="en-US" altLang="en-US" sz="2000" dirty="0" smtClean="0"/>
          </a:p>
          <a:p>
            <a:pPr marL="128587" indent="0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en-US" altLang="en-US" sz="2000" dirty="0" smtClean="0"/>
              <a:t>If you wish, you can declare </a:t>
            </a:r>
            <a:r>
              <a:rPr lang="en-US" altLang="en-US" sz="2000" i="1" dirty="0" smtClean="0"/>
              <a:t>one</a:t>
            </a:r>
            <a:r>
              <a:rPr lang="en-US" altLang="en-US" sz="2000" dirty="0" smtClean="0"/>
              <a:t> method to be executed </a:t>
            </a:r>
            <a:r>
              <a:rPr lang="en-US" altLang="en-US" sz="2000" i="1" dirty="0" smtClean="0"/>
              <a:t>just once,</a:t>
            </a:r>
            <a:r>
              <a:rPr lang="en-US" altLang="en-US" sz="2000" dirty="0" smtClean="0"/>
              <a:t> when the class is first loaded</a:t>
            </a:r>
            <a:endParaRPr lang="en-US" altLang="en-US" sz="2000" dirty="0"/>
          </a:p>
          <a:p>
            <a:pPr marL="128587" indent="0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en-US" altLang="en-US" sz="2000" dirty="0">
                <a:latin typeface="Trebuchet MS" panose="020B0603020202020204" pitchFamily="34" charset="0"/>
              </a:rPr>
              <a:t> </a:t>
            </a:r>
            <a:r>
              <a:rPr lang="en-US" altLang="en-US" sz="2000" dirty="0" smtClean="0">
                <a:latin typeface="Trebuchet MS" panose="020B0603020202020204" pitchFamily="34" charset="0"/>
              </a:rPr>
              <a:t>   </a:t>
            </a:r>
            <a:r>
              <a:rPr lang="en-US" altLang="en-US" sz="2000" dirty="0" smtClean="0">
                <a:solidFill>
                  <a:srgbClr val="FF5935"/>
                </a:solidFill>
                <a:latin typeface="Trebuchet MS" panose="020B0603020202020204" pitchFamily="34" charset="0"/>
              </a:rPr>
              <a:t>@</a:t>
            </a:r>
            <a:r>
              <a:rPr lang="en-US" altLang="en-US" sz="2000" dirty="0" err="1" smtClean="0">
                <a:solidFill>
                  <a:srgbClr val="FF5935"/>
                </a:solidFill>
                <a:latin typeface="Trebuchet MS" panose="020B0603020202020204" pitchFamily="34" charset="0"/>
              </a:rPr>
              <a:t>BeforeClass</a:t>
            </a:r>
            <a:r>
              <a:rPr lang="en-US" altLang="en-US" sz="2000" dirty="0" smtClean="0">
                <a:latin typeface="Trebuchet MS" panose="020B0603020202020204" pitchFamily="34" charset="0"/>
              </a:rPr>
              <a:t/>
            </a:r>
            <a:br>
              <a:rPr lang="en-US" altLang="en-US" sz="2000" dirty="0" smtClean="0">
                <a:latin typeface="Trebuchet MS" panose="020B0603020202020204" pitchFamily="34" charset="0"/>
              </a:rPr>
            </a:br>
            <a:r>
              <a:rPr lang="en-US" altLang="en-US" sz="2000" dirty="0">
                <a:latin typeface="Trebuchet MS" panose="020B0603020202020204" pitchFamily="34" charset="0"/>
              </a:rPr>
              <a:t> </a:t>
            </a:r>
            <a:r>
              <a:rPr lang="en-US" altLang="en-US" sz="2000" dirty="0" smtClean="0">
                <a:latin typeface="Trebuchet MS" panose="020B0603020202020204" pitchFamily="34" charset="0"/>
              </a:rPr>
              <a:t>   public static void </a:t>
            </a:r>
            <a:r>
              <a:rPr lang="en-US" altLang="en-US" sz="2000" dirty="0" err="1" smtClean="0">
                <a:latin typeface="Trebuchet MS" panose="020B0603020202020204" pitchFamily="34" charset="0"/>
              </a:rPr>
              <a:t>setUpClass</a:t>
            </a:r>
            <a:r>
              <a:rPr lang="en-US" altLang="en-US" sz="2000" dirty="0" smtClean="0">
                <a:latin typeface="Trebuchet MS" panose="020B0603020202020204" pitchFamily="34" charset="0"/>
              </a:rPr>
              <a:t>() {</a:t>
            </a:r>
            <a:br>
              <a:rPr lang="en-US" altLang="en-US" sz="2000" dirty="0" smtClean="0">
                <a:latin typeface="Trebuchet MS" panose="020B0603020202020204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>        </a:t>
            </a:r>
            <a:r>
              <a:rPr lang="en-US" altLang="en-US" sz="2000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// one-time initialization code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/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anose="020B0603020202020204" pitchFamily="34" charset="0"/>
              </a:rPr>
            </a:br>
            <a:r>
              <a:rPr lang="en-US" altLang="en-US" sz="20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}</a:t>
            </a:r>
            <a:endParaRPr lang="en-US" altLang="en-US" sz="2000" dirty="0" smtClean="0"/>
          </a:p>
          <a:p>
            <a:pPr marL="82550" indent="0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en-US" altLang="en-US" sz="2000" dirty="0" smtClean="0"/>
              <a:t>If you wish, you can declare </a:t>
            </a:r>
            <a:r>
              <a:rPr lang="en-US" altLang="en-US" sz="2000" i="1" dirty="0" smtClean="0"/>
              <a:t>one</a:t>
            </a:r>
            <a:r>
              <a:rPr lang="en-US" altLang="en-US" sz="2000" dirty="0" smtClean="0"/>
              <a:t> method to be executed </a:t>
            </a:r>
            <a:r>
              <a:rPr lang="en-US" altLang="en-US" sz="2000" i="1" dirty="0" smtClean="0"/>
              <a:t>just once,</a:t>
            </a:r>
            <a:r>
              <a:rPr lang="en-US" altLang="en-US" sz="2000" dirty="0" smtClean="0"/>
              <a:t> to do cleanup after all the tests have been completed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2000" dirty="0" smtClean="0">
                <a:latin typeface="Trebuchet MS" panose="020B0603020202020204" pitchFamily="34" charset="0"/>
              </a:rPr>
              <a:t>     </a:t>
            </a:r>
            <a:r>
              <a:rPr lang="en-US" altLang="en-US" sz="2000" dirty="0" smtClean="0">
                <a:solidFill>
                  <a:srgbClr val="FF5935"/>
                </a:solidFill>
                <a:latin typeface="Trebuchet MS" panose="020B0603020202020204" pitchFamily="34" charset="0"/>
              </a:rPr>
              <a:t>@</a:t>
            </a:r>
            <a:r>
              <a:rPr lang="en-US" altLang="en-US" sz="2000" dirty="0" err="1" smtClean="0">
                <a:solidFill>
                  <a:srgbClr val="FF5935"/>
                </a:solidFill>
                <a:latin typeface="Trebuchet MS" panose="020B0603020202020204" pitchFamily="34" charset="0"/>
              </a:rPr>
              <a:t>AfterClass</a:t>
            </a:r>
            <a:r>
              <a:rPr lang="en-US" altLang="en-US" sz="2000" dirty="0" smtClean="0">
                <a:solidFill>
                  <a:srgbClr val="FF5935"/>
                </a:solidFill>
                <a:latin typeface="Trebuchet MS" panose="020B0603020202020204" pitchFamily="34" charset="0"/>
              </a:rPr>
              <a:t/>
            </a:r>
            <a:br>
              <a:rPr lang="en-US" altLang="en-US" sz="2000" dirty="0" smtClean="0">
                <a:solidFill>
                  <a:srgbClr val="FF5935"/>
                </a:solidFill>
                <a:latin typeface="Trebuchet MS" panose="020B0603020202020204" pitchFamily="34" charset="0"/>
              </a:rPr>
            </a:br>
            <a:r>
              <a:rPr lang="en-US" altLang="en-US" sz="2000" dirty="0" smtClean="0">
                <a:latin typeface="Trebuchet MS" panose="020B0603020202020204" pitchFamily="34" charset="0"/>
              </a:rPr>
              <a:t>     public static void </a:t>
            </a:r>
            <a:r>
              <a:rPr lang="en-US" altLang="en-US" sz="2000" dirty="0" err="1" smtClean="0">
                <a:latin typeface="Trebuchet MS" panose="020B0603020202020204" pitchFamily="34" charset="0"/>
              </a:rPr>
              <a:t>tearDownClass</a:t>
            </a:r>
            <a:r>
              <a:rPr lang="en-US" altLang="en-US" sz="2000" dirty="0" smtClean="0">
                <a:latin typeface="Trebuchet MS" panose="020B0603020202020204" pitchFamily="34" charset="0"/>
              </a:rPr>
              <a:t>() {</a:t>
            </a:r>
            <a:r>
              <a:rPr lang="en-US" altLang="en-US" sz="20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/>
            </a:r>
            <a:br>
              <a:rPr lang="en-US" altLang="en-US" sz="20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>        </a:t>
            </a:r>
            <a:r>
              <a:rPr lang="en-US" altLang="en-US" sz="2000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// one-time cleanup code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/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anose="020B0603020202020204" pitchFamily="34" charset="0"/>
              </a:rPr>
            </a:br>
            <a:r>
              <a:rPr lang="en-US" altLang="en-US" sz="20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}</a:t>
            </a:r>
            <a:endParaRPr lang="en-US" altLang="en-US" sz="2000" dirty="0" smtClean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89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Writing a </a:t>
            </a:r>
            <a:r>
              <a:rPr lang="en-US" dirty="0" err="1"/>
              <a:t>JUnit</a:t>
            </a:r>
            <a:r>
              <a:rPr lang="en-US" dirty="0"/>
              <a:t> </a:t>
            </a:r>
            <a:r>
              <a:rPr lang="en-US" dirty="0" smtClean="0"/>
              <a:t>Test </a:t>
            </a:r>
            <a:r>
              <a:rPr lang="en-US" dirty="0"/>
              <a:t>C</a:t>
            </a:r>
            <a:r>
              <a:rPr lang="en-US" dirty="0" smtClean="0"/>
              <a:t>lass</a:t>
            </a:r>
            <a:r>
              <a:rPr lang="en-US" sz="2800" dirty="0" smtClean="0"/>
              <a:t> (1/2)</a:t>
            </a:r>
            <a:endParaRPr lang="en-US" sz="2800" dirty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 smtClean="0"/>
              <a:t>Start by importing these </a:t>
            </a:r>
            <a:r>
              <a:rPr lang="en-US" altLang="en-US" sz="2400" dirty="0" err="1" smtClean="0"/>
              <a:t>JUnit</a:t>
            </a:r>
            <a:r>
              <a:rPr lang="en-US" altLang="en-US" sz="2400" dirty="0" smtClean="0"/>
              <a:t> 4 classes: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2000" dirty="0" smtClean="0">
                <a:latin typeface="Trebuchet MS" panose="020B0603020202020204" pitchFamily="34" charset="0"/>
              </a:rPr>
              <a:t>    </a:t>
            </a:r>
            <a:r>
              <a:rPr lang="en-US" altLang="en-US" sz="2000" dirty="0" smtClean="0">
                <a:solidFill>
                  <a:srgbClr val="FF5935"/>
                </a:solidFill>
                <a:latin typeface="Trebuchet MS" panose="020B0603020202020204" pitchFamily="34" charset="0"/>
              </a:rPr>
              <a:t>import </a:t>
            </a:r>
            <a:r>
              <a:rPr lang="en-US" altLang="en-US" sz="2000" dirty="0" err="1" smtClean="0">
                <a:solidFill>
                  <a:srgbClr val="FF5935"/>
                </a:solidFill>
                <a:latin typeface="Trebuchet MS" panose="020B0603020202020204" pitchFamily="34" charset="0"/>
              </a:rPr>
              <a:t>org.junit</a:t>
            </a:r>
            <a:r>
              <a:rPr lang="en-US" altLang="en-US" sz="2000" dirty="0" smtClean="0">
                <a:solidFill>
                  <a:srgbClr val="FF5935"/>
                </a:solidFill>
                <a:latin typeface="Trebuchet MS" panose="020B0603020202020204" pitchFamily="34" charset="0"/>
              </a:rPr>
              <a:t>.*;</a:t>
            </a:r>
            <a:br>
              <a:rPr lang="en-US" altLang="en-US" sz="2000" dirty="0" smtClean="0">
                <a:solidFill>
                  <a:srgbClr val="FF5935"/>
                </a:solidFill>
                <a:latin typeface="Trebuchet MS" panose="020B0603020202020204" pitchFamily="34" charset="0"/>
              </a:rPr>
            </a:br>
            <a:r>
              <a:rPr lang="en-US" altLang="en-US" sz="2000" dirty="0" smtClean="0">
                <a:solidFill>
                  <a:srgbClr val="FF5935"/>
                </a:solidFill>
                <a:latin typeface="Trebuchet MS" panose="020B0603020202020204" pitchFamily="34" charset="0"/>
              </a:rPr>
              <a:t>    import static </a:t>
            </a:r>
            <a:r>
              <a:rPr lang="en-US" altLang="en-US" sz="2000" dirty="0" err="1" smtClean="0">
                <a:solidFill>
                  <a:srgbClr val="FF5935"/>
                </a:solidFill>
                <a:latin typeface="Trebuchet MS" panose="020B0603020202020204" pitchFamily="34" charset="0"/>
              </a:rPr>
              <a:t>org.junit.Assert</a:t>
            </a:r>
            <a:r>
              <a:rPr lang="en-US" altLang="en-US" sz="2000" dirty="0" smtClean="0">
                <a:solidFill>
                  <a:srgbClr val="FF5935"/>
                </a:solidFill>
                <a:latin typeface="Trebuchet MS" panose="020B0603020202020204" pitchFamily="34" charset="0"/>
              </a:rPr>
              <a:t>.*; </a:t>
            </a:r>
            <a:r>
              <a:rPr lang="en-US" altLang="en-US" sz="2000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// note static import</a:t>
            </a:r>
            <a:endParaRPr lang="en-US" alt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 smtClean="0"/>
              <a:t>Declare </a:t>
            </a:r>
            <a:r>
              <a:rPr lang="en-US" altLang="en-US" sz="2400" dirty="0"/>
              <a:t>your test class in the usual way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2000" dirty="0" smtClean="0">
                <a:solidFill>
                  <a:srgbClr val="FF5935"/>
                </a:solidFill>
                <a:latin typeface="Trebuchet MS" panose="020B0603020202020204" pitchFamily="34" charset="0"/>
              </a:rPr>
              <a:t>    public </a:t>
            </a:r>
            <a:r>
              <a:rPr lang="en-US" altLang="en-US" sz="2000" dirty="0">
                <a:solidFill>
                  <a:srgbClr val="FF5935"/>
                </a:solidFill>
                <a:latin typeface="Trebuchet MS" panose="020B0603020202020204" pitchFamily="34" charset="0"/>
              </a:rPr>
              <a:t>class </a:t>
            </a:r>
            <a:r>
              <a:rPr lang="en-US" altLang="en-US" sz="2000" dirty="0" err="1">
                <a:solidFill>
                  <a:srgbClr val="FF5935"/>
                </a:solidFill>
                <a:latin typeface="Trebuchet MS" panose="020B0603020202020204" pitchFamily="34" charset="0"/>
              </a:rPr>
              <a:t>MyProgramTest</a:t>
            </a:r>
            <a:r>
              <a:rPr lang="en-US" altLang="en-US" sz="2000" dirty="0">
                <a:solidFill>
                  <a:srgbClr val="FF5935"/>
                </a:solidFill>
                <a:latin typeface="Trebuchet MS" panose="020B0603020202020204" pitchFamily="34" charset="0"/>
              </a:rPr>
              <a:t> {</a:t>
            </a:r>
            <a:r>
              <a:rPr lang="en-US" altLang="en-US" sz="2000" dirty="0">
                <a:latin typeface="Trebuchet MS" panose="020B0603020202020204" pitchFamily="34" charset="0"/>
              </a:rPr>
              <a:t/>
            </a:r>
            <a:br>
              <a:rPr lang="en-US" altLang="en-US" sz="2000" dirty="0">
                <a:latin typeface="Trebuchet MS" panose="020B0603020202020204" pitchFamily="34" charset="0"/>
              </a:rPr>
            </a:br>
            <a:endParaRPr lang="en-US" altLang="en-US" sz="2000" dirty="0">
              <a:latin typeface="Trebuchet MS" panose="020B0603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Declare an instance of the class being tested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You can declare other variables, but don</a:t>
            </a:r>
            <a:r>
              <a:rPr lang="fr-FR" altLang="ja-JP" sz="2400" dirty="0"/>
              <a:t>’</a:t>
            </a:r>
            <a:r>
              <a:rPr lang="en-US" altLang="ja-JP" sz="2400" dirty="0"/>
              <a:t>t give them initial values here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2000" dirty="0" smtClean="0">
                <a:latin typeface="Trebuchet MS" panose="020B0603020202020204" pitchFamily="34" charset="0"/>
              </a:rPr>
              <a:t>    </a:t>
            </a:r>
            <a:r>
              <a:rPr lang="en-US" altLang="en-US" sz="2000" dirty="0" smtClean="0">
                <a:solidFill>
                  <a:srgbClr val="FF5935"/>
                </a:solidFill>
                <a:latin typeface="Trebuchet MS" panose="020B0603020202020204" pitchFamily="34" charset="0"/>
              </a:rPr>
              <a:t>public class </a:t>
            </a:r>
            <a:r>
              <a:rPr lang="en-US" altLang="en-US" sz="2000" dirty="0" err="1" smtClean="0">
                <a:solidFill>
                  <a:srgbClr val="FF5935"/>
                </a:solidFill>
                <a:latin typeface="Trebuchet MS" panose="020B0603020202020204" pitchFamily="34" charset="0"/>
              </a:rPr>
              <a:t>MyProgramTest</a:t>
            </a:r>
            <a:r>
              <a:rPr lang="en-US" altLang="en-US" sz="2000" dirty="0" smtClean="0">
                <a:solidFill>
                  <a:srgbClr val="FF5935"/>
                </a:solidFill>
                <a:latin typeface="Trebuchet MS" panose="020B0603020202020204" pitchFamily="34" charset="0"/>
              </a:rPr>
              <a:t> {</a:t>
            </a:r>
            <a:br>
              <a:rPr lang="en-US" altLang="en-US" sz="2000" dirty="0" smtClean="0">
                <a:solidFill>
                  <a:srgbClr val="FF5935"/>
                </a:solidFill>
                <a:latin typeface="Trebuchet MS" panose="020B0603020202020204" pitchFamily="34" charset="0"/>
              </a:rPr>
            </a:br>
            <a:r>
              <a:rPr lang="en-US" altLang="en-US" sz="2000" dirty="0" smtClean="0">
                <a:solidFill>
                  <a:srgbClr val="FF5935"/>
                </a:solidFill>
                <a:latin typeface="Trebuchet MS" panose="020B0603020202020204" pitchFamily="34" charset="0"/>
              </a:rPr>
              <a:t>          </a:t>
            </a:r>
            <a:r>
              <a:rPr lang="en-US" altLang="en-US" sz="2000" dirty="0" err="1" smtClean="0">
                <a:solidFill>
                  <a:srgbClr val="FF5935"/>
                </a:solidFill>
                <a:latin typeface="Trebuchet MS" panose="020B0603020202020204" pitchFamily="34" charset="0"/>
              </a:rPr>
              <a:t>MyProgram</a:t>
            </a:r>
            <a:r>
              <a:rPr lang="en-US" altLang="en-US" sz="2000" dirty="0" smtClean="0">
                <a:solidFill>
                  <a:srgbClr val="FF5935"/>
                </a:solidFill>
                <a:latin typeface="Trebuchet MS" panose="020B0603020202020204" pitchFamily="34" charset="0"/>
              </a:rPr>
              <a:t> program;</a:t>
            </a:r>
            <a:br>
              <a:rPr lang="en-US" altLang="en-US" sz="2000" dirty="0" smtClean="0">
                <a:solidFill>
                  <a:srgbClr val="FF5935"/>
                </a:solidFill>
                <a:latin typeface="Trebuchet MS" panose="020B0603020202020204" pitchFamily="34" charset="0"/>
              </a:rPr>
            </a:br>
            <a:r>
              <a:rPr lang="en-US" altLang="en-US" sz="2000" dirty="0" smtClean="0">
                <a:solidFill>
                  <a:srgbClr val="FF5935"/>
                </a:solidFill>
                <a:latin typeface="Trebuchet MS" panose="020B0603020202020204" pitchFamily="34" charset="0"/>
              </a:rPr>
              <a:t>          </a:t>
            </a:r>
            <a:r>
              <a:rPr lang="en-US" altLang="en-US" sz="2000" dirty="0" err="1" smtClean="0">
                <a:solidFill>
                  <a:srgbClr val="FF5935"/>
                </a:solidFill>
                <a:latin typeface="Trebuchet MS" panose="020B0603020202020204" pitchFamily="34" charset="0"/>
              </a:rPr>
              <a:t>int</a:t>
            </a:r>
            <a:r>
              <a:rPr lang="en-US" altLang="en-US" sz="2000" dirty="0" smtClean="0">
                <a:solidFill>
                  <a:srgbClr val="FF5935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2000" dirty="0" err="1" smtClean="0">
                <a:solidFill>
                  <a:srgbClr val="FF5935"/>
                </a:solidFill>
                <a:latin typeface="Trebuchet MS" panose="020B0603020202020204" pitchFamily="34" charset="0"/>
              </a:rPr>
              <a:t>someVariable</a:t>
            </a:r>
            <a:r>
              <a:rPr lang="en-US" altLang="en-US" sz="2000" dirty="0" smtClean="0">
                <a:solidFill>
                  <a:srgbClr val="FF5935"/>
                </a:solidFill>
                <a:latin typeface="Trebuchet MS" panose="020B0603020202020204" pitchFamily="34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94421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Writing a </a:t>
            </a:r>
            <a:r>
              <a:rPr lang="en-US" dirty="0" err="1"/>
              <a:t>JUnit</a:t>
            </a:r>
            <a:r>
              <a:rPr lang="en-US" dirty="0"/>
              <a:t> </a:t>
            </a:r>
            <a:r>
              <a:rPr lang="en-US" dirty="0" smtClean="0"/>
              <a:t>Test </a:t>
            </a:r>
            <a:r>
              <a:rPr lang="en-US" dirty="0"/>
              <a:t>C</a:t>
            </a:r>
            <a:r>
              <a:rPr lang="en-US" dirty="0" smtClean="0"/>
              <a:t>lass</a:t>
            </a:r>
            <a:r>
              <a:rPr lang="en-US" sz="2800" dirty="0" smtClean="0"/>
              <a:t> (2/2)</a:t>
            </a:r>
            <a:endParaRPr lang="en-US" sz="2800" dirty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2400" dirty="0"/>
              <a:t>Define a method (or several methods) to be executed </a:t>
            </a:r>
            <a:r>
              <a:rPr lang="en-US" sz="2400" i="1" dirty="0"/>
              <a:t>before each </a:t>
            </a:r>
            <a:r>
              <a:rPr lang="en-US" sz="2400" i="1" dirty="0" smtClean="0"/>
              <a:t>test. </a:t>
            </a:r>
            <a:r>
              <a:rPr lang="en-US" sz="2400" i="1" dirty="0" smtClean="0">
                <a:solidFill>
                  <a:srgbClr val="FF5935"/>
                </a:solidFill>
              </a:rPr>
              <a:t>Initialize </a:t>
            </a:r>
            <a:r>
              <a:rPr lang="en-US" sz="2400" i="1" dirty="0">
                <a:solidFill>
                  <a:srgbClr val="FF5935"/>
                </a:solidFill>
              </a:rPr>
              <a:t>your variables </a:t>
            </a:r>
            <a:r>
              <a:rPr lang="en-US" sz="2400" dirty="0"/>
              <a:t>in this method, so that each test starts with a </a:t>
            </a:r>
            <a:r>
              <a:rPr lang="en-US" sz="2400" i="1" dirty="0">
                <a:solidFill>
                  <a:srgbClr val="FF5935"/>
                </a:solidFill>
              </a:rPr>
              <a:t>fresh set of values</a:t>
            </a:r>
            <a:r>
              <a:rPr lang="en-US" sz="2400" dirty="0"/>
              <a:t>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sz="2400" dirty="0" smtClean="0">
                <a:solidFill>
                  <a:srgbClr val="FF5935"/>
                </a:solidFill>
                <a:latin typeface="Trebuchet MS" charset="0"/>
              </a:rPr>
              <a:t>    @</a:t>
            </a:r>
            <a:r>
              <a:rPr lang="en-US" sz="2400" dirty="0">
                <a:solidFill>
                  <a:srgbClr val="FF5935"/>
                </a:solidFill>
                <a:latin typeface="Trebuchet MS" charset="0"/>
              </a:rPr>
              <a:t>Before</a:t>
            </a:r>
            <a:br>
              <a:rPr lang="en-US" sz="2400" dirty="0">
                <a:solidFill>
                  <a:srgbClr val="FF5935"/>
                </a:solidFill>
                <a:latin typeface="Trebuchet MS" charset="0"/>
              </a:rPr>
            </a:br>
            <a:r>
              <a:rPr lang="en-US" sz="2400" dirty="0" smtClean="0">
                <a:solidFill>
                  <a:srgbClr val="FF5935"/>
                </a:solidFill>
                <a:latin typeface="Trebuchet MS" charset="0"/>
              </a:rPr>
              <a:t>    public </a:t>
            </a:r>
            <a:r>
              <a:rPr lang="en-US" sz="2400" dirty="0">
                <a:solidFill>
                  <a:srgbClr val="FF5935"/>
                </a:solidFill>
                <a:latin typeface="Trebuchet MS" charset="0"/>
              </a:rPr>
              <a:t>void </a:t>
            </a:r>
            <a:r>
              <a:rPr lang="en-US" sz="2400" dirty="0" err="1">
                <a:solidFill>
                  <a:srgbClr val="FF5935"/>
                </a:solidFill>
                <a:latin typeface="Trebuchet MS" charset="0"/>
              </a:rPr>
              <a:t>setUp</a:t>
            </a:r>
            <a:r>
              <a:rPr lang="en-US" sz="2400" dirty="0">
                <a:solidFill>
                  <a:srgbClr val="FF5935"/>
                </a:solidFill>
                <a:latin typeface="Trebuchet MS" charset="0"/>
              </a:rPr>
              <a:t>() {</a:t>
            </a:r>
            <a:br>
              <a:rPr lang="en-US" sz="2400" dirty="0">
                <a:solidFill>
                  <a:srgbClr val="FF5935"/>
                </a:solidFill>
                <a:latin typeface="Trebuchet MS" charset="0"/>
              </a:rPr>
            </a:br>
            <a:r>
              <a:rPr lang="en-US" sz="2400" dirty="0">
                <a:solidFill>
                  <a:srgbClr val="FF5935"/>
                </a:solidFill>
                <a:latin typeface="Trebuchet MS" charset="0"/>
              </a:rPr>
              <a:t>    </a:t>
            </a:r>
            <a:r>
              <a:rPr lang="en-US" sz="2400" dirty="0" smtClean="0">
                <a:solidFill>
                  <a:srgbClr val="FF5935"/>
                </a:solidFill>
                <a:latin typeface="Trebuchet MS" charset="0"/>
              </a:rPr>
              <a:t>    program </a:t>
            </a:r>
            <a:r>
              <a:rPr lang="en-US" sz="2400" dirty="0">
                <a:solidFill>
                  <a:srgbClr val="FF5935"/>
                </a:solidFill>
                <a:latin typeface="Trebuchet MS" charset="0"/>
              </a:rPr>
              <a:t>= new </a:t>
            </a:r>
            <a:r>
              <a:rPr lang="en-US" sz="2400" dirty="0" err="1">
                <a:solidFill>
                  <a:srgbClr val="FF5935"/>
                </a:solidFill>
                <a:latin typeface="Trebuchet MS" charset="0"/>
              </a:rPr>
              <a:t>MyProgram</a:t>
            </a:r>
            <a:r>
              <a:rPr lang="en-US" sz="2400" dirty="0">
                <a:solidFill>
                  <a:srgbClr val="FF5935"/>
                </a:solidFill>
                <a:latin typeface="Trebuchet MS" charset="0"/>
              </a:rPr>
              <a:t>();</a:t>
            </a:r>
            <a:br>
              <a:rPr lang="en-US" sz="2400" dirty="0">
                <a:solidFill>
                  <a:srgbClr val="FF5935"/>
                </a:solidFill>
                <a:latin typeface="Trebuchet MS" charset="0"/>
              </a:rPr>
            </a:br>
            <a:r>
              <a:rPr lang="en-US" sz="2400" dirty="0">
                <a:solidFill>
                  <a:srgbClr val="FF5935"/>
                </a:solidFill>
                <a:latin typeface="Trebuchet MS" charset="0"/>
              </a:rPr>
              <a:t>    </a:t>
            </a:r>
            <a:r>
              <a:rPr lang="en-US" sz="2400" dirty="0" smtClean="0">
                <a:solidFill>
                  <a:srgbClr val="FF5935"/>
                </a:solidFill>
                <a:latin typeface="Trebuchet MS" charset="0"/>
              </a:rPr>
              <a:t>    </a:t>
            </a:r>
            <a:r>
              <a:rPr lang="en-US" sz="2400" dirty="0" err="1" smtClean="0">
                <a:solidFill>
                  <a:srgbClr val="FF5935"/>
                </a:solidFill>
                <a:latin typeface="Trebuchet MS" charset="0"/>
              </a:rPr>
              <a:t>someVariable</a:t>
            </a:r>
            <a:r>
              <a:rPr lang="en-US" sz="2400" dirty="0" smtClean="0">
                <a:solidFill>
                  <a:srgbClr val="FF5935"/>
                </a:solidFill>
                <a:latin typeface="Trebuchet MS" charset="0"/>
              </a:rPr>
              <a:t> </a:t>
            </a:r>
            <a:r>
              <a:rPr lang="en-US" sz="2400" dirty="0">
                <a:solidFill>
                  <a:srgbClr val="FF5935"/>
                </a:solidFill>
                <a:latin typeface="Trebuchet MS" charset="0"/>
              </a:rPr>
              <a:t>= 1000;</a:t>
            </a:r>
            <a:br>
              <a:rPr lang="en-US" sz="2400" dirty="0">
                <a:solidFill>
                  <a:srgbClr val="FF5935"/>
                </a:solidFill>
                <a:latin typeface="Trebuchet MS" charset="0"/>
              </a:rPr>
            </a:br>
            <a:r>
              <a:rPr lang="en-US" sz="2400" dirty="0" smtClean="0">
                <a:solidFill>
                  <a:schemeClr val="accent3"/>
                </a:solidFill>
                <a:latin typeface="Trebuchet MS" charset="0"/>
              </a:rPr>
              <a:t>}</a:t>
            </a:r>
            <a:endParaRPr lang="en-US" sz="2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2400" dirty="0"/>
              <a:t>You can define one or more methods to be executed </a:t>
            </a:r>
            <a:r>
              <a:rPr lang="en-US" sz="2400" i="1" dirty="0">
                <a:solidFill>
                  <a:srgbClr val="FF5935"/>
                </a:solidFill>
              </a:rPr>
              <a:t>after each test</a:t>
            </a:r>
            <a:r>
              <a:rPr lang="en-US" sz="2400" dirty="0"/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2400" dirty="0"/>
              <a:t>Typically such methods </a:t>
            </a:r>
            <a:r>
              <a:rPr lang="en-US" sz="2400" i="1" dirty="0">
                <a:solidFill>
                  <a:srgbClr val="FF5935"/>
                </a:solidFill>
              </a:rPr>
              <a:t>release resources</a:t>
            </a:r>
            <a:r>
              <a:rPr lang="en-US" sz="2400" dirty="0"/>
              <a:t>,</a:t>
            </a:r>
            <a:r>
              <a:rPr lang="en-US" sz="2400" i="1" dirty="0">
                <a:solidFill>
                  <a:srgbClr val="FF5935"/>
                </a:solidFill>
              </a:rPr>
              <a:t> such as files</a:t>
            </a:r>
            <a:r>
              <a:rPr lang="en-US" sz="2400" dirty="0"/>
              <a:t>.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Usually </a:t>
            </a:r>
            <a:r>
              <a:rPr lang="en-US" sz="2400" dirty="0"/>
              <a:t>there is no need to bother with this method</a:t>
            </a:r>
          </a:p>
          <a:p>
            <a:pPr marL="347663" indent="0" eaLnBrk="1" hangingPunct="1">
              <a:lnSpc>
                <a:spcPct val="90000"/>
              </a:lnSpc>
              <a:buNone/>
              <a:defRPr/>
            </a:pPr>
            <a:r>
              <a:rPr lang="en-US" sz="2400" dirty="0">
                <a:solidFill>
                  <a:srgbClr val="FF5935"/>
                </a:solidFill>
                <a:latin typeface="Trebuchet MS" charset="0"/>
              </a:rPr>
              <a:t>@After</a:t>
            </a:r>
            <a:br>
              <a:rPr lang="en-US" sz="2400" dirty="0">
                <a:solidFill>
                  <a:srgbClr val="FF5935"/>
                </a:solidFill>
                <a:latin typeface="Trebuchet MS" charset="0"/>
              </a:rPr>
            </a:br>
            <a:r>
              <a:rPr lang="en-US" sz="2400" dirty="0">
                <a:solidFill>
                  <a:srgbClr val="FF5935"/>
                </a:solidFill>
                <a:latin typeface="Trebuchet MS" charset="0"/>
              </a:rPr>
              <a:t>public void </a:t>
            </a:r>
            <a:r>
              <a:rPr lang="en-US" sz="2400" dirty="0" err="1">
                <a:solidFill>
                  <a:srgbClr val="FF5935"/>
                </a:solidFill>
                <a:latin typeface="Trebuchet MS" charset="0"/>
              </a:rPr>
              <a:t>tearDown</a:t>
            </a:r>
            <a:r>
              <a:rPr lang="en-US" sz="2400" dirty="0">
                <a:solidFill>
                  <a:srgbClr val="FF5935"/>
                </a:solidFill>
                <a:latin typeface="Trebuchet MS" charset="0"/>
              </a:rPr>
              <a:t>() {</a:t>
            </a:r>
            <a:br>
              <a:rPr lang="en-US" sz="2400" dirty="0">
                <a:solidFill>
                  <a:srgbClr val="FF5935"/>
                </a:solidFill>
                <a:latin typeface="Trebuchet MS" charset="0"/>
              </a:rPr>
            </a:br>
            <a:r>
              <a:rPr lang="en-US" sz="2400" dirty="0">
                <a:solidFill>
                  <a:srgbClr val="FF5935"/>
                </a:solidFill>
                <a:latin typeface="Trebuchet MS" charset="0"/>
              </a:rPr>
              <a:t>}</a:t>
            </a:r>
            <a:endParaRPr lang="en-US" sz="2400" dirty="0">
              <a:solidFill>
                <a:srgbClr val="FF59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62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A </a:t>
            </a:r>
            <a:r>
              <a:rPr lang="en-US" dirty="0" smtClean="0"/>
              <a:t>Simple </a:t>
            </a:r>
            <a:r>
              <a:rPr lang="en-US" dirty="0"/>
              <a:t>E</a:t>
            </a:r>
            <a:r>
              <a:rPr lang="en-US" dirty="0" smtClean="0"/>
              <a:t>xample</a:t>
            </a: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1800" dirty="0" smtClean="0"/>
              <a:t>Suppose you have a class </a:t>
            </a:r>
            <a:r>
              <a:rPr lang="en-US" altLang="en-US" sz="18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Arithmetic</a:t>
            </a:r>
            <a:r>
              <a:rPr lang="en-US" altLang="en-US" sz="1800" dirty="0" smtClean="0"/>
              <a:t> with methods </a:t>
            </a:r>
          </a:p>
          <a:p>
            <a:pPr marL="82550" indent="0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en-US" altLang="en-US" sz="1800" dirty="0" err="1" smtClean="0">
                <a:solidFill>
                  <a:srgbClr val="FF0000"/>
                </a:solidFill>
                <a:latin typeface="Trebuchet MS" panose="020B0603020202020204" pitchFamily="34" charset="0"/>
              </a:rPr>
              <a:t>int</a:t>
            </a:r>
            <a:r>
              <a:rPr lang="en-US" altLang="en-US" sz="18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 multiply(</a:t>
            </a:r>
            <a:r>
              <a:rPr lang="en-US" altLang="en-US" sz="1800" dirty="0" err="1" smtClean="0">
                <a:solidFill>
                  <a:srgbClr val="FF0000"/>
                </a:solidFill>
                <a:latin typeface="Trebuchet MS" panose="020B0603020202020204" pitchFamily="34" charset="0"/>
              </a:rPr>
              <a:t>int</a:t>
            </a:r>
            <a:r>
              <a:rPr lang="en-US" altLang="en-US" sz="18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 x, </a:t>
            </a:r>
            <a:r>
              <a:rPr lang="en-US" altLang="en-US" sz="1800" dirty="0" err="1" smtClean="0">
                <a:solidFill>
                  <a:srgbClr val="FF0000"/>
                </a:solidFill>
                <a:latin typeface="Trebuchet MS" panose="020B0603020202020204" pitchFamily="34" charset="0"/>
              </a:rPr>
              <a:t>int</a:t>
            </a:r>
            <a:r>
              <a:rPr lang="en-US" altLang="en-US" sz="18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 y)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800" dirty="0" smtClean="0"/>
              <a:t> and </a:t>
            </a:r>
            <a:r>
              <a:rPr lang="en-US" altLang="en-US" sz="1800" dirty="0" err="1" smtClean="0">
                <a:solidFill>
                  <a:srgbClr val="FF0000"/>
                </a:solidFill>
                <a:latin typeface="Trebuchet MS" panose="020B0603020202020204" pitchFamily="34" charset="0"/>
              </a:rPr>
              <a:t>boolean</a:t>
            </a:r>
            <a:r>
              <a:rPr lang="en-US" altLang="en-US" sz="18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800" dirty="0" err="1" smtClean="0">
                <a:solidFill>
                  <a:srgbClr val="FF0000"/>
                </a:solidFill>
                <a:latin typeface="Trebuchet MS" panose="020B0603020202020204" pitchFamily="34" charset="0"/>
              </a:rPr>
              <a:t>isPositive</a:t>
            </a:r>
            <a:r>
              <a:rPr lang="en-US" altLang="en-US" sz="18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(</a:t>
            </a:r>
            <a:r>
              <a:rPr lang="en-US" altLang="en-US" sz="1800" dirty="0" err="1" smtClean="0">
                <a:solidFill>
                  <a:srgbClr val="FF0000"/>
                </a:solidFill>
                <a:latin typeface="Trebuchet MS" panose="020B0603020202020204" pitchFamily="34" charset="0"/>
              </a:rPr>
              <a:t>int</a:t>
            </a:r>
            <a:r>
              <a:rPr lang="en-US" altLang="en-US" sz="18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 x)</a:t>
            </a:r>
            <a:br>
              <a:rPr lang="en-US" altLang="en-US" sz="1800" dirty="0" smtClean="0">
                <a:solidFill>
                  <a:srgbClr val="FF0000"/>
                </a:solidFill>
                <a:latin typeface="Trebuchet MS" panose="020B0603020202020204" pitchFamily="34" charset="0"/>
              </a:rPr>
            </a:br>
            <a:endParaRPr lang="en-US" altLang="en-US" sz="1800" dirty="0" smtClean="0">
              <a:latin typeface="Trebuchet MS" panose="020B0603020202020204" pitchFamily="34" charset="0"/>
            </a:endParaRPr>
          </a:p>
          <a:p>
            <a:pPr marL="82550" indent="0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en-US" altLang="en-US" sz="1800" dirty="0" smtClean="0">
                <a:latin typeface="Trebuchet MS" panose="020B0603020202020204" pitchFamily="34" charset="0"/>
              </a:rPr>
              <a:t>import </a:t>
            </a:r>
            <a:r>
              <a:rPr lang="en-US" altLang="en-US" sz="1800" dirty="0" err="1" smtClean="0">
                <a:latin typeface="Trebuchet MS" panose="020B0603020202020204" pitchFamily="34" charset="0"/>
              </a:rPr>
              <a:t>org.junit</a:t>
            </a:r>
            <a:r>
              <a:rPr lang="en-US" altLang="en-US" sz="1800" dirty="0" smtClean="0">
                <a:latin typeface="Trebuchet MS" panose="020B0603020202020204" pitchFamily="34" charset="0"/>
              </a:rPr>
              <a:t>.*;</a:t>
            </a:r>
            <a:br>
              <a:rPr lang="en-US" altLang="en-US" sz="1800" dirty="0" smtClean="0">
                <a:latin typeface="Trebuchet MS" panose="020B0603020202020204" pitchFamily="34" charset="0"/>
              </a:rPr>
            </a:br>
            <a:r>
              <a:rPr lang="en-US" altLang="en-US" sz="1800" dirty="0" smtClean="0">
                <a:latin typeface="Trebuchet MS" panose="020B0603020202020204" pitchFamily="34" charset="0"/>
              </a:rPr>
              <a:t>import static </a:t>
            </a:r>
            <a:r>
              <a:rPr lang="en-US" altLang="en-US" sz="1800" dirty="0" err="1" smtClean="0">
                <a:latin typeface="Trebuchet MS" panose="020B0603020202020204" pitchFamily="34" charset="0"/>
              </a:rPr>
              <a:t>org.junit.Assert</a:t>
            </a:r>
            <a:r>
              <a:rPr lang="en-US" altLang="en-US" sz="1800" dirty="0" smtClean="0">
                <a:latin typeface="Trebuchet MS" panose="020B0603020202020204" pitchFamily="34" charset="0"/>
              </a:rPr>
              <a:t>.*; </a:t>
            </a:r>
            <a:br>
              <a:rPr lang="en-US" altLang="en-US" sz="1800" dirty="0" smtClean="0">
                <a:latin typeface="Trebuchet MS" panose="020B0603020202020204" pitchFamily="34" charset="0"/>
              </a:rPr>
            </a:br>
            <a:endParaRPr lang="en-US" altLang="en-US" sz="1800" dirty="0" smtClean="0">
              <a:latin typeface="Trebuchet MS" panose="020B0603020202020204" pitchFamily="34" charset="0"/>
            </a:endParaRPr>
          </a:p>
          <a:p>
            <a:pPr marL="82550" indent="0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en-US" altLang="en-US" sz="1800" dirty="0" smtClean="0">
                <a:latin typeface="Trebuchet MS" panose="020B0603020202020204" pitchFamily="34" charset="0"/>
              </a:rPr>
              <a:t>public class </a:t>
            </a:r>
            <a:r>
              <a:rPr lang="en-US" altLang="en-US" sz="1800" dirty="0" err="1" smtClean="0">
                <a:latin typeface="Trebuchet MS" panose="020B0603020202020204" pitchFamily="34" charset="0"/>
              </a:rPr>
              <a:t>ArithmeticTest</a:t>
            </a:r>
            <a:r>
              <a:rPr lang="en-US" altLang="en-US" sz="1800" dirty="0" smtClean="0">
                <a:latin typeface="Trebuchet MS" panose="020B0603020202020204" pitchFamily="34" charset="0"/>
              </a:rPr>
              <a:t> {</a:t>
            </a:r>
            <a:br>
              <a:rPr lang="en-US" altLang="en-US" sz="1800" dirty="0" smtClean="0">
                <a:latin typeface="Trebuchet MS" panose="020B0603020202020204" pitchFamily="34" charset="0"/>
              </a:rPr>
            </a:br>
            <a:r>
              <a:rPr lang="en-US" sz="1800" dirty="0" smtClean="0">
                <a:latin typeface="Trebuchet MS" charset="0"/>
              </a:rPr>
              <a:t>@</a:t>
            </a:r>
            <a:r>
              <a:rPr lang="en-US" sz="1800" dirty="0">
                <a:latin typeface="Trebuchet MS" charset="0"/>
              </a:rPr>
              <a:t>Test</a:t>
            </a:r>
            <a:br>
              <a:rPr lang="en-US" sz="1800" dirty="0">
                <a:latin typeface="Trebuchet MS" charset="0"/>
              </a:rPr>
            </a:br>
            <a:r>
              <a:rPr lang="en-US" sz="1800" dirty="0">
                <a:latin typeface="Trebuchet MS" charset="0"/>
              </a:rPr>
              <a:t>public void </a:t>
            </a:r>
            <a:r>
              <a:rPr lang="en-US" sz="1800" dirty="0" err="1">
                <a:latin typeface="Trebuchet MS" charset="0"/>
              </a:rPr>
              <a:t>testMultiply</a:t>
            </a:r>
            <a:r>
              <a:rPr lang="en-US" sz="1800" dirty="0">
                <a:latin typeface="Trebuchet MS" charset="0"/>
              </a:rPr>
              <a:t>() {</a:t>
            </a:r>
            <a:br>
              <a:rPr lang="en-US" sz="1800" dirty="0">
                <a:latin typeface="Trebuchet MS" charset="0"/>
              </a:rPr>
            </a:br>
            <a:r>
              <a:rPr lang="en-US" sz="1800" dirty="0">
                <a:latin typeface="Trebuchet MS" charset="0"/>
              </a:rPr>
              <a:t>    </a:t>
            </a:r>
            <a:r>
              <a:rPr lang="en-US" sz="1800" dirty="0" err="1">
                <a:latin typeface="Trebuchet MS" charset="0"/>
              </a:rPr>
              <a:t>assertEquals</a:t>
            </a:r>
            <a:r>
              <a:rPr lang="en-US" sz="1800" dirty="0">
                <a:latin typeface="Trebuchet MS" charset="0"/>
              </a:rPr>
              <a:t>(4, </a:t>
            </a:r>
            <a:r>
              <a:rPr lang="en-US" sz="1800" dirty="0" err="1">
                <a:latin typeface="Trebuchet MS" charset="0"/>
              </a:rPr>
              <a:t>Arithmetic.multiply</a:t>
            </a:r>
            <a:r>
              <a:rPr lang="en-US" sz="1800" dirty="0">
                <a:latin typeface="Trebuchet MS" charset="0"/>
              </a:rPr>
              <a:t>(2, 2));</a:t>
            </a:r>
            <a:br>
              <a:rPr lang="en-US" sz="1800" dirty="0">
                <a:latin typeface="Trebuchet MS" charset="0"/>
              </a:rPr>
            </a:br>
            <a:r>
              <a:rPr lang="en-US" sz="1800" dirty="0">
                <a:latin typeface="Trebuchet MS" charset="0"/>
              </a:rPr>
              <a:t>    </a:t>
            </a:r>
            <a:r>
              <a:rPr lang="en-US" sz="1800" dirty="0" err="1">
                <a:latin typeface="Trebuchet MS" charset="0"/>
              </a:rPr>
              <a:t>assertEquals</a:t>
            </a:r>
            <a:r>
              <a:rPr lang="en-US" sz="1800" dirty="0">
                <a:latin typeface="Trebuchet MS" charset="0"/>
              </a:rPr>
              <a:t>(-15, </a:t>
            </a:r>
            <a:r>
              <a:rPr lang="en-US" sz="1800" dirty="0" err="1">
                <a:latin typeface="Trebuchet MS" charset="0"/>
              </a:rPr>
              <a:t>Arithmetic.multiply</a:t>
            </a:r>
            <a:r>
              <a:rPr lang="en-US" sz="1800" dirty="0">
                <a:latin typeface="Trebuchet MS" charset="0"/>
              </a:rPr>
              <a:t>(3, -5));</a:t>
            </a:r>
            <a:br>
              <a:rPr lang="en-US" sz="1800" dirty="0">
                <a:latin typeface="Trebuchet MS" charset="0"/>
              </a:rPr>
            </a:br>
            <a:r>
              <a:rPr lang="en-US" sz="1800" dirty="0" smtClean="0">
                <a:latin typeface="Trebuchet MS" charset="0"/>
              </a:rPr>
              <a:t> }</a:t>
            </a:r>
          </a:p>
          <a:p>
            <a:pPr marL="82550" indent="0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en-US" sz="1800" dirty="0">
                <a:latin typeface="Trebuchet MS" charset="0"/>
              </a:rPr>
              <a:t/>
            </a:r>
            <a:br>
              <a:rPr lang="en-US" sz="1800" dirty="0">
                <a:latin typeface="Trebuchet MS" charset="0"/>
              </a:rPr>
            </a:br>
            <a:r>
              <a:rPr lang="en-US" sz="1800" dirty="0" smtClean="0">
                <a:latin typeface="Trebuchet MS" charset="0"/>
              </a:rPr>
              <a:t>@</a:t>
            </a:r>
            <a:r>
              <a:rPr lang="en-US" sz="1800" dirty="0">
                <a:latin typeface="Trebuchet MS" charset="0"/>
              </a:rPr>
              <a:t>Test</a:t>
            </a:r>
            <a:br>
              <a:rPr lang="en-US" sz="1800" dirty="0">
                <a:latin typeface="Trebuchet MS" charset="0"/>
              </a:rPr>
            </a:br>
            <a:r>
              <a:rPr lang="en-US" sz="1800" dirty="0">
                <a:latin typeface="Trebuchet MS" charset="0"/>
              </a:rPr>
              <a:t>public void </a:t>
            </a:r>
            <a:r>
              <a:rPr lang="en-US" sz="1800" dirty="0" err="1">
                <a:latin typeface="Trebuchet MS" charset="0"/>
              </a:rPr>
              <a:t>testIsPositive</a:t>
            </a:r>
            <a:r>
              <a:rPr lang="en-US" sz="1800" dirty="0">
                <a:latin typeface="Trebuchet MS" charset="0"/>
              </a:rPr>
              <a:t>() {</a:t>
            </a:r>
            <a:br>
              <a:rPr lang="en-US" sz="1800" dirty="0">
                <a:latin typeface="Trebuchet MS" charset="0"/>
              </a:rPr>
            </a:br>
            <a:r>
              <a:rPr lang="en-US" sz="1800" dirty="0">
                <a:latin typeface="Trebuchet MS" charset="0"/>
              </a:rPr>
              <a:t>    </a:t>
            </a:r>
            <a:r>
              <a:rPr lang="en-US" sz="1800" dirty="0" err="1">
                <a:latin typeface="Trebuchet MS" charset="0"/>
              </a:rPr>
              <a:t>assertTrue</a:t>
            </a:r>
            <a:r>
              <a:rPr lang="en-US" sz="1800" dirty="0">
                <a:latin typeface="Trebuchet MS" charset="0"/>
              </a:rPr>
              <a:t>(</a:t>
            </a:r>
            <a:r>
              <a:rPr lang="en-US" sz="1800" dirty="0" err="1">
                <a:latin typeface="Trebuchet MS" charset="0"/>
              </a:rPr>
              <a:t>Arithmetic.isPositive</a:t>
            </a:r>
            <a:r>
              <a:rPr lang="en-US" sz="1800" dirty="0">
                <a:latin typeface="Trebuchet MS" charset="0"/>
              </a:rPr>
              <a:t>(5));</a:t>
            </a:r>
            <a:br>
              <a:rPr lang="en-US" sz="1800" dirty="0">
                <a:latin typeface="Trebuchet MS" charset="0"/>
              </a:rPr>
            </a:br>
            <a:r>
              <a:rPr lang="en-US" sz="1800" dirty="0">
                <a:latin typeface="Trebuchet MS" charset="0"/>
              </a:rPr>
              <a:t>    </a:t>
            </a:r>
            <a:r>
              <a:rPr lang="en-US" sz="1800" dirty="0" err="1">
                <a:latin typeface="Trebuchet MS" charset="0"/>
              </a:rPr>
              <a:t>assertFalse</a:t>
            </a:r>
            <a:r>
              <a:rPr lang="en-US" sz="1800" dirty="0">
                <a:latin typeface="Trebuchet MS" charset="0"/>
              </a:rPr>
              <a:t>(</a:t>
            </a:r>
            <a:r>
              <a:rPr lang="en-US" sz="1800" dirty="0" err="1">
                <a:latin typeface="Trebuchet MS" charset="0"/>
              </a:rPr>
              <a:t>Arithmetic.isPositive</a:t>
            </a:r>
            <a:r>
              <a:rPr lang="en-US" sz="1800" dirty="0">
                <a:latin typeface="Trebuchet MS" charset="0"/>
              </a:rPr>
              <a:t>(-5));</a:t>
            </a:r>
            <a:br>
              <a:rPr lang="en-US" sz="1800" dirty="0">
                <a:latin typeface="Trebuchet MS" charset="0"/>
              </a:rPr>
            </a:br>
            <a:r>
              <a:rPr lang="en-US" sz="1800" dirty="0">
                <a:latin typeface="Trebuchet MS" charset="0"/>
              </a:rPr>
              <a:t>    </a:t>
            </a:r>
            <a:r>
              <a:rPr lang="en-US" sz="1800" dirty="0" err="1">
                <a:latin typeface="Trebuchet MS" charset="0"/>
              </a:rPr>
              <a:t>assertFalse</a:t>
            </a:r>
            <a:r>
              <a:rPr lang="en-US" sz="1800" dirty="0">
                <a:latin typeface="Trebuchet MS" charset="0"/>
              </a:rPr>
              <a:t>(</a:t>
            </a:r>
            <a:r>
              <a:rPr lang="en-US" sz="1800" dirty="0" err="1">
                <a:latin typeface="Trebuchet MS" charset="0"/>
              </a:rPr>
              <a:t>Arithmetic.isPositive</a:t>
            </a:r>
            <a:r>
              <a:rPr lang="en-US" sz="1800" dirty="0">
                <a:latin typeface="Trebuchet MS" charset="0"/>
              </a:rPr>
              <a:t>(0));</a:t>
            </a:r>
            <a:br>
              <a:rPr lang="en-US" sz="1800" dirty="0">
                <a:latin typeface="Trebuchet MS" charset="0"/>
              </a:rPr>
            </a:br>
            <a:r>
              <a:rPr lang="en-US" sz="1800" dirty="0" smtClean="0">
                <a:latin typeface="Trebuchet MS" charset="0"/>
              </a:rPr>
              <a:t>  }</a:t>
            </a:r>
            <a:r>
              <a:rPr lang="en-US" altLang="en-US" sz="1800" dirty="0" smtClean="0">
                <a:latin typeface="Trebuchet MS" panose="020B0603020202020204" pitchFamily="34" charset="0"/>
              </a:rPr>
              <a:t/>
            </a:r>
            <a:br>
              <a:rPr lang="en-US" altLang="en-US" sz="1800" dirty="0" smtClean="0">
                <a:latin typeface="Trebuchet MS" panose="020B0603020202020204" pitchFamily="34" charset="0"/>
              </a:rPr>
            </a:br>
            <a:r>
              <a:rPr lang="en-US" altLang="en-US" sz="1800" dirty="0" smtClean="0">
                <a:latin typeface="Trebuchet MS" panose="020B060302020202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8071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JUnit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assert</a:t>
            </a:r>
            <a:r>
              <a:rPr lang="en-US" dirty="0"/>
              <a:t> M</a:t>
            </a:r>
            <a:r>
              <a:rPr lang="en-US" dirty="0" smtClean="0"/>
              <a:t>ethods</a:t>
            </a:r>
            <a:r>
              <a:rPr lang="en-US" sz="2800" dirty="0" smtClean="0"/>
              <a:t> (1/2)</a:t>
            </a:r>
            <a:endParaRPr lang="en-US" sz="2800" dirty="0"/>
          </a:p>
        </p:txBody>
      </p:sp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altLang="en-US" sz="2400" dirty="0" smtClean="0"/>
              <a:t>Assert within a test:</a:t>
            </a:r>
          </a:p>
          <a:p>
            <a:pPr lvl="1">
              <a:defRPr/>
            </a:pPr>
            <a:r>
              <a:rPr lang="en-US" altLang="en-US" sz="2400" dirty="0" smtClean="0"/>
              <a:t>Call the method being tested and get the actual result.</a:t>
            </a:r>
          </a:p>
          <a:p>
            <a:pPr lvl="1">
              <a:defRPr/>
            </a:pPr>
            <a:r>
              <a:rPr lang="en-US" altLang="en-US" sz="2400" dirty="0" smtClean="0">
                <a:solidFill>
                  <a:srgbClr val="FF0000"/>
                </a:solidFill>
              </a:rPr>
              <a:t>assert </a:t>
            </a:r>
            <a:r>
              <a:rPr lang="en-US" altLang="en-US" sz="2400" dirty="0" smtClean="0"/>
              <a:t>what the correct result should be with one of the provided assert methods.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lnSpc>
                <a:spcPct val="80000"/>
              </a:lnSpc>
              <a:buNone/>
              <a:defRPr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static void </a:t>
            </a:r>
            <a:r>
              <a:rPr lang="en-US" altLang="en-US" sz="1800" b="1" dirty="0" err="1" smtClean="0">
                <a:solidFill>
                  <a:srgbClr val="FF593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assertTrue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test)</a:t>
            </a:r>
            <a:b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static void </a:t>
            </a:r>
            <a:r>
              <a:rPr lang="en-US" altLang="en-US" sz="1800" b="1" dirty="0" err="1" smtClean="0">
                <a:solidFill>
                  <a:srgbClr val="FF593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assertTrue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(String message,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test)</a:t>
            </a:r>
          </a:p>
          <a:p>
            <a:pPr lvl="2">
              <a:lnSpc>
                <a:spcPct val="80000"/>
              </a:lnSpc>
              <a:defRPr/>
            </a:pPr>
            <a:r>
              <a:rPr lang="en-US" altLang="en-US" sz="1800" dirty="0" smtClean="0"/>
              <a:t>Throws an </a:t>
            </a:r>
            <a:r>
              <a:rPr lang="en-US" altLang="en-US" sz="1800" dirty="0" err="1" smtClean="0"/>
              <a:t>AssertionFailedError</a:t>
            </a:r>
            <a:r>
              <a:rPr lang="en-US" altLang="en-US" sz="1800" dirty="0" smtClean="0"/>
              <a:t> if the test fails (the optional message is included in the Error)</a:t>
            </a:r>
            <a:endParaRPr lang="en-US" alt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lnSpc>
                <a:spcPct val="80000"/>
              </a:lnSpc>
              <a:buNone/>
              <a:defRPr/>
            </a:pP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static void </a:t>
            </a:r>
            <a:r>
              <a:rPr lang="en-US" altLang="en-US" sz="1800" b="1" dirty="0" err="1" smtClean="0">
                <a:solidFill>
                  <a:srgbClr val="FF593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assertFalse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test)</a:t>
            </a:r>
            <a:b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static void </a:t>
            </a:r>
            <a:r>
              <a:rPr lang="en-US" altLang="en-US" sz="1800" b="1" dirty="0" err="1" smtClean="0">
                <a:solidFill>
                  <a:srgbClr val="FF593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assertFalse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(String message, </a:t>
            </a:r>
            <a:r>
              <a:rPr lang="en-US" alt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test)</a:t>
            </a:r>
          </a:p>
          <a:p>
            <a:pPr lvl="2">
              <a:lnSpc>
                <a:spcPct val="80000"/>
              </a:lnSpc>
              <a:defRPr/>
            </a:pPr>
            <a:r>
              <a:rPr lang="en-US" altLang="en-US" sz="1800" dirty="0" smtClean="0"/>
              <a:t>Throws an </a:t>
            </a:r>
            <a:r>
              <a:rPr lang="en-US" altLang="en-US" sz="1800" dirty="0" err="1" smtClean="0"/>
              <a:t>AssertionFailedError</a:t>
            </a:r>
            <a:r>
              <a:rPr lang="en-US" altLang="en-US" sz="1800" dirty="0" smtClean="0"/>
              <a:t> if the test fails.</a:t>
            </a:r>
            <a:endParaRPr lang="en-US" alt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lnSpc>
                <a:spcPct val="80000"/>
              </a:lnSpc>
              <a:buNone/>
              <a:defRPr/>
            </a:pPr>
            <a:r>
              <a:rPr lang="en-US" altLang="en-US" sz="1800" b="1" dirty="0" err="1" smtClean="0">
                <a:solidFill>
                  <a:srgbClr val="FF593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assertEquals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expected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actual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800" b="1" dirty="0" err="1" smtClean="0">
                <a:solidFill>
                  <a:srgbClr val="FF593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assertEquals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(String message, </a:t>
            </a:r>
            <a:r>
              <a:rPr lang="en-US" alt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expected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actual</a:t>
            </a:r>
            <a:r>
              <a:rPr lang="en-US" alt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>
              <a:lnSpc>
                <a:spcPct val="80000"/>
              </a:lnSpc>
              <a:defRPr/>
            </a:pPr>
            <a:r>
              <a:rPr lang="en-US" altLang="en-US" sz="1800" dirty="0" smtClean="0"/>
              <a:t>For objects, uses your equals method, if you have defined it properly,  as  public </a:t>
            </a:r>
            <a:r>
              <a:rPr lang="en-US" altLang="en-US" sz="1800" dirty="0" err="1" smtClean="0"/>
              <a:t>boolean</a:t>
            </a:r>
            <a:r>
              <a:rPr lang="en-US" altLang="en-US" sz="1800" dirty="0" smtClean="0"/>
              <a:t> equals(Object o)--otherwise it uses ==</a:t>
            </a:r>
          </a:p>
        </p:txBody>
      </p:sp>
    </p:spTree>
    <p:extLst>
      <p:ext uri="{BB962C8B-B14F-4D97-AF65-F5344CB8AC3E}">
        <p14:creationId xmlns:p14="http://schemas.microsoft.com/office/powerpoint/2010/main" val="27639140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9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89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89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894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rgbClr val="FF5935"/>
                </a:solidFill>
              </a:rPr>
              <a:t>Warning</a:t>
            </a:r>
            <a:r>
              <a:rPr lang="en-US" dirty="0">
                <a:solidFill>
                  <a:schemeClr val="tx2"/>
                </a:solidFill>
              </a:rPr>
              <a:t>: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  <a:latin typeface="Trebuchet MS" charset="0"/>
              </a:rPr>
              <a:t>equals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000" dirty="0" smtClean="0"/>
              <a:t>You can compare </a:t>
            </a:r>
            <a:r>
              <a:rPr lang="en-US" altLang="en-US" sz="2000" i="1" dirty="0" smtClean="0">
                <a:solidFill>
                  <a:srgbClr val="FF5935"/>
                </a:solidFill>
              </a:rPr>
              <a:t>primitives</a:t>
            </a:r>
            <a:r>
              <a:rPr lang="en-US" altLang="en-US" sz="2000" dirty="0" smtClean="0">
                <a:solidFill>
                  <a:srgbClr val="FF5935"/>
                </a:solidFill>
              </a:rPr>
              <a:t> </a:t>
            </a:r>
            <a:r>
              <a:rPr lang="en-US" altLang="en-US" sz="2000" dirty="0" smtClean="0"/>
              <a:t>with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20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==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000" dirty="0" smtClean="0"/>
              <a:t>Java has a method </a:t>
            </a:r>
            <a:r>
              <a:rPr lang="en-US" altLang="en-US" sz="2000" b="1" i="1" dirty="0" err="1" smtClean="0">
                <a:solidFill>
                  <a:schemeClr val="hlink"/>
                </a:solidFill>
              </a:rPr>
              <a:t>x</a:t>
            </a:r>
            <a:r>
              <a:rPr lang="en-US" altLang="en-US" sz="2000" dirty="0" err="1" smtClean="0">
                <a:latin typeface="Trebuchet MS" panose="020B0603020202020204" pitchFamily="34" charset="0"/>
              </a:rPr>
              <a:t>.equals</a:t>
            </a:r>
            <a:r>
              <a:rPr lang="en-US" altLang="en-US" sz="2000" dirty="0" smtClean="0">
                <a:latin typeface="Trebuchet MS" panose="020B0603020202020204" pitchFamily="34" charset="0"/>
              </a:rPr>
              <a:t>(</a:t>
            </a:r>
            <a:r>
              <a:rPr lang="en-US" altLang="en-US" sz="2000" b="1" i="1" dirty="0" smtClean="0">
                <a:solidFill>
                  <a:schemeClr val="hlink"/>
                </a:solidFill>
              </a:rPr>
              <a:t>y</a:t>
            </a:r>
            <a:r>
              <a:rPr lang="en-US" altLang="en-US" sz="2000" dirty="0" smtClean="0">
                <a:latin typeface="Trebuchet MS" panose="020B0603020202020204" pitchFamily="34" charset="0"/>
              </a:rPr>
              <a:t>)</a:t>
            </a:r>
            <a:r>
              <a:rPr lang="en-US" altLang="en-US" sz="2000" dirty="0" smtClean="0"/>
              <a:t>, for comparing </a:t>
            </a:r>
            <a:r>
              <a:rPr lang="en-US" altLang="en-US" sz="2000" i="1" dirty="0" smtClean="0"/>
              <a:t>objects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800" dirty="0" smtClean="0"/>
              <a:t>This method works great for </a:t>
            </a:r>
            <a:r>
              <a:rPr lang="en-US" altLang="en-US" sz="1800" dirty="0" smtClean="0">
                <a:latin typeface="Trebuchet MS" panose="020B0603020202020204" pitchFamily="34" charset="0"/>
              </a:rPr>
              <a:t>String</a:t>
            </a:r>
            <a:r>
              <a:rPr lang="en-US" altLang="en-US" sz="1800" dirty="0" smtClean="0"/>
              <a:t>s and a few other Java classes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800" dirty="0" smtClean="0"/>
              <a:t>For objects of classes that </a:t>
            </a:r>
            <a:r>
              <a:rPr lang="en-US" altLang="en-US" sz="1800" i="1" dirty="0" smtClean="0"/>
              <a:t>you</a:t>
            </a:r>
            <a:r>
              <a:rPr lang="en-US" altLang="en-US" sz="1800" dirty="0" smtClean="0"/>
              <a:t> create, </a:t>
            </a:r>
            <a:r>
              <a:rPr lang="en-US" altLang="en-US" sz="1800" i="1" dirty="0" smtClean="0"/>
              <a:t>you</a:t>
            </a:r>
            <a:r>
              <a:rPr lang="en-US" altLang="en-US" sz="1800" dirty="0" smtClean="0"/>
              <a:t> have to define </a:t>
            </a:r>
            <a:r>
              <a:rPr lang="en-US" altLang="en-US" sz="1800" i="1" dirty="0" smtClean="0">
                <a:solidFill>
                  <a:srgbClr val="FF5935"/>
                </a:solidFill>
                <a:latin typeface="Trebuchet MS" panose="020B0603020202020204" pitchFamily="34" charset="0"/>
              </a:rPr>
              <a:t>equals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000" dirty="0" smtClean="0">
              <a:solidFill>
                <a:schemeClr val="accent2"/>
              </a:solidFill>
              <a:latin typeface="Trebuchet MS" panose="020B0603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000" dirty="0" err="1" smtClean="0">
                <a:latin typeface="Trebuchet MS" panose="020B0603020202020204" pitchFamily="34" charset="0"/>
              </a:rPr>
              <a:t>assertEquals</a:t>
            </a:r>
            <a:r>
              <a:rPr lang="en-US" altLang="en-US" sz="2000" dirty="0" smtClean="0">
                <a:latin typeface="Trebuchet MS" panose="020B0603020202020204" pitchFamily="34" charset="0"/>
              </a:rPr>
              <a:t>(</a:t>
            </a:r>
            <a:r>
              <a:rPr lang="en-US" altLang="en-US" sz="2000" b="1" i="1" dirty="0" smtClean="0">
                <a:solidFill>
                  <a:schemeClr val="hlink"/>
                </a:solidFill>
              </a:rPr>
              <a:t>expected</a:t>
            </a:r>
            <a:r>
              <a:rPr lang="en-US" altLang="en-US" sz="2000" dirty="0" smtClean="0">
                <a:latin typeface="Trebuchet MS" panose="020B0603020202020204" pitchFamily="34" charset="0"/>
              </a:rPr>
              <a:t>, </a:t>
            </a:r>
            <a:r>
              <a:rPr lang="en-US" altLang="en-US" sz="2000" b="1" i="1" dirty="0" smtClean="0">
                <a:solidFill>
                  <a:schemeClr val="hlink"/>
                </a:solidFill>
              </a:rPr>
              <a:t>actual</a:t>
            </a:r>
            <a:r>
              <a:rPr lang="en-US" altLang="en-US" sz="2000" dirty="0" smtClean="0">
                <a:latin typeface="Trebuchet MS" panose="020B0603020202020204" pitchFamily="34" charset="0"/>
              </a:rPr>
              <a:t>) </a:t>
            </a:r>
            <a:r>
              <a:rPr lang="en-US" altLang="en-US" sz="2000" dirty="0" smtClean="0"/>
              <a:t>uses == or </a:t>
            </a:r>
            <a:r>
              <a:rPr lang="en-US" altLang="en-US" sz="2000" dirty="0" smtClean="0">
                <a:solidFill>
                  <a:schemeClr val="accent3"/>
                </a:solidFill>
                <a:latin typeface="Trebuchet MS" panose="020B0603020202020204" pitchFamily="34" charset="0"/>
              </a:rPr>
              <a:t>equals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000" dirty="0" smtClean="0"/>
              <a:t>To define</a:t>
            </a:r>
            <a:r>
              <a:rPr lang="en-US" altLang="en-US" sz="2000" i="1" dirty="0" smtClean="0">
                <a:solidFill>
                  <a:srgbClr val="FF5935"/>
                </a:solidFill>
              </a:rPr>
              <a:t> </a:t>
            </a:r>
            <a:r>
              <a:rPr lang="en-US" altLang="en-US" sz="2000" i="1" dirty="0" smtClean="0">
                <a:solidFill>
                  <a:srgbClr val="FF5935"/>
                </a:solidFill>
                <a:latin typeface="Trebuchet MS" panose="020B0603020202020204" pitchFamily="34" charset="0"/>
              </a:rPr>
              <a:t>equals </a:t>
            </a:r>
            <a:r>
              <a:rPr lang="en-US" altLang="en-US" sz="2000" dirty="0" smtClean="0"/>
              <a:t>for your own objects, define </a:t>
            </a:r>
            <a:r>
              <a:rPr lang="en-US" altLang="en-US" sz="2000" i="1" dirty="0" smtClean="0"/>
              <a:t>exactly</a:t>
            </a:r>
            <a:r>
              <a:rPr lang="en-US" altLang="en-US" sz="2000" dirty="0" smtClean="0"/>
              <a:t> this method:</a:t>
            </a:r>
            <a:br>
              <a:rPr lang="en-US" altLang="en-US" sz="2000" dirty="0" smtClean="0"/>
            </a:br>
            <a:r>
              <a:rPr lang="en-US" altLang="en-US" sz="2000" dirty="0" smtClean="0">
                <a:solidFill>
                  <a:srgbClr val="FF5935"/>
                </a:solidFill>
                <a:latin typeface="Trebuchet MS" panose="020B0603020202020204" pitchFamily="34" charset="0"/>
              </a:rPr>
              <a:t>public </a:t>
            </a:r>
            <a:r>
              <a:rPr lang="en-US" altLang="en-US" sz="2000" dirty="0" err="1" smtClean="0">
                <a:solidFill>
                  <a:srgbClr val="FF5935"/>
                </a:solidFill>
                <a:latin typeface="Trebuchet MS" panose="020B0603020202020204" pitchFamily="34" charset="0"/>
              </a:rPr>
              <a:t>boolean</a:t>
            </a:r>
            <a:r>
              <a:rPr lang="en-US" altLang="en-US" sz="2000" dirty="0" smtClean="0">
                <a:solidFill>
                  <a:srgbClr val="FF5935"/>
                </a:solidFill>
                <a:latin typeface="Trebuchet MS" panose="020B0603020202020204" pitchFamily="34" charset="0"/>
              </a:rPr>
              <a:t> equals(Object </a:t>
            </a:r>
            <a:r>
              <a:rPr lang="en-US" altLang="en-US" sz="2000" b="1" i="1" dirty="0" err="1" smtClean="0">
                <a:solidFill>
                  <a:schemeClr val="hlink"/>
                </a:solidFill>
              </a:rPr>
              <a:t>obj</a:t>
            </a:r>
            <a:r>
              <a:rPr lang="en-US" altLang="en-US" sz="2000" dirty="0" smtClean="0">
                <a:solidFill>
                  <a:srgbClr val="FF5935"/>
                </a:solidFill>
                <a:latin typeface="Trebuchet MS" panose="020B0603020202020204" pitchFamily="34" charset="0"/>
              </a:rPr>
              <a:t>) {</a:t>
            </a:r>
            <a:r>
              <a:rPr lang="en-US" altLang="en-US" sz="2000" b="1" i="1" dirty="0" smtClean="0">
                <a:solidFill>
                  <a:srgbClr val="FF5935"/>
                </a:solidFill>
              </a:rPr>
              <a:t> ...</a:t>
            </a:r>
            <a:r>
              <a:rPr lang="en-US" altLang="en-US" sz="2000" dirty="0" smtClean="0">
                <a:solidFill>
                  <a:srgbClr val="FF5935"/>
                </a:solidFill>
              </a:rPr>
              <a:t> </a:t>
            </a:r>
            <a:r>
              <a:rPr lang="en-US" altLang="en-US" sz="2000" dirty="0" smtClean="0">
                <a:solidFill>
                  <a:srgbClr val="FF5935"/>
                </a:solidFill>
                <a:latin typeface="Trebuchet MS" panose="020B0603020202020204" pitchFamily="34" charset="0"/>
              </a:rPr>
              <a:t>}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800" dirty="0" smtClean="0"/>
              <a:t>The argument must be of type</a:t>
            </a:r>
            <a:r>
              <a:rPr lang="en-US" altLang="en-US" sz="1800" i="1" dirty="0" smtClean="0">
                <a:solidFill>
                  <a:srgbClr val="FF5935"/>
                </a:solidFill>
              </a:rPr>
              <a:t> </a:t>
            </a:r>
            <a:r>
              <a:rPr lang="en-US" altLang="en-US" sz="1800" i="1" dirty="0" smtClean="0">
                <a:solidFill>
                  <a:srgbClr val="FF5935"/>
                </a:solidFill>
                <a:latin typeface="Trebuchet MS" panose="020B0603020202020204" pitchFamily="34" charset="0"/>
              </a:rPr>
              <a:t>Object</a:t>
            </a:r>
            <a:r>
              <a:rPr lang="en-US" altLang="en-US" sz="1800" dirty="0" smtClean="0"/>
              <a:t>, which </a:t>
            </a:r>
            <a:r>
              <a:rPr lang="en-US" altLang="en-US" sz="1800" dirty="0" err="1" smtClean="0"/>
              <a:t>isn</a:t>
            </a:r>
            <a:r>
              <a:rPr lang="fr-FR" altLang="ja-JP" sz="1800" dirty="0" smtClean="0">
                <a:ea typeface="MS PGothic" panose="020B0600070205080204" pitchFamily="34" charset="-128"/>
              </a:rPr>
              <a:t>’</a:t>
            </a:r>
            <a:r>
              <a:rPr lang="en-US" altLang="ja-JP" sz="1800" dirty="0" smtClean="0">
                <a:ea typeface="MS PGothic" panose="020B0600070205080204" pitchFamily="34" charset="-128"/>
              </a:rPr>
              <a:t>t what you want, so you must </a:t>
            </a:r>
            <a:r>
              <a:rPr lang="en-US" altLang="ja-JP" sz="1800" dirty="0" smtClean="0">
                <a:solidFill>
                  <a:schemeClr val="tx2"/>
                </a:solidFill>
                <a:ea typeface="MS PGothic" panose="020B0600070205080204" pitchFamily="34" charset="-128"/>
              </a:rPr>
              <a:t>cast</a:t>
            </a:r>
            <a:r>
              <a:rPr lang="en-US" altLang="ja-JP" sz="1800" dirty="0" smtClean="0">
                <a:ea typeface="MS PGothic" panose="020B0600070205080204" pitchFamily="34" charset="-128"/>
              </a:rPr>
              <a:t> it to the correct type (say,</a:t>
            </a:r>
            <a:r>
              <a:rPr lang="en-US" altLang="ja-JP" sz="1800" i="1" dirty="0" smtClean="0">
                <a:solidFill>
                  <a:srgbClr val="FF5935"/>
                </a:solidFill>
                <a:ea typeface="MS PGothic" panose="020B0600070205080204" pitchFamily="34" charset="-128"/>
              </a:rPr>
              <a:t> </a:t>
            </a:r>
            <a:r>
              <a:rPr lang="en-US" altLang="ja-JP" sz="1800" i="1" dirty="0" smtClean="0">
                <a:solidFill>
                  <a:srgbClr val="FF5935"/>
                </a:solidFill>
                <a:latin typeface="Trebuchet MS" panose="020B0603020202020204" pitchFamily="34" charset="0"/>
                <a:ea typeface="MS PGothic" panose="020B0600070205080204" pitchFamily="34" charset="-128"/>
              </a:rPr>
              <a:t>Person</a:t>
            </a:r>
            <a:r>
              <a:rPr lang="en-US" altLang="ja-JP" sz="1800" dirty="0" smtClean="0">
                <a:ea typeface="MS PGothic" panose="020B0600070205080204" pitchFamily="34" charset="-128"/>
              </a:rPr>
              <a:t>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800" dirty="0" smtClean="0">
                <a:solidFill>
                  <a:srgbClr val="FF5935"/>
                </a:solidFill>
                <a:latin typeface="Trebuchet MS" panose="020B0603020202020204" pitchFamily="34" charset="0"/>
              </a:rPr>
              <a:t>public </a:t>
            </a:r>
            <a:r>
              <a:rPr lang="en-US" altLang="en-US" sz="1800" dirty="0" err="1" smtClean="0">
                <a:solidFill>
                  <a:srgbClr val="FF5935"/>
                </a:solidFill>
                <a:latin typeface="Trebuchet MS" panose="020B0603020202020204" pitchFamily="34" charset="0"/>
              </a:rPr>
              <a:t>boolean</a:t>
            </a:r>
            <a:r>
              <a:rPr lang="en-US" altLang="en-US" sz="1800" dirty="0" smtClean="0">
                <a:solidFill>
                  <a:srgbClr val="FF5935"/>
                </a:solidFill>
                <a:latin typeface="Trebuchet MS" panose="020B0603020202020204" pitchFamily="34" charset="0"/>
              </a:rPr>
              <a:t> equals(Object something) {</a:t>
            </a:r>
            <a:br>
              <a:rPr lang="en-US" altLang="en-US" sz="1800" dirty="0" smtClean="0">
                <a:solidFill>
                  <a:srgbClr val="FF5935"/>
                </a:solidFill>
                <a:latin typeface="Trebuchet MS" panose="020B0603020202020204" pitchFamily="34" charset="0"/>
              </a:rPr>
            </a:br>
            <a:r>
              <a:rPr lang="en-US" altLang="en-US" sz="1800" dirty="0" smtClean="0">
                <a:solidFill>
                  <a:srgbClr val="FF5935"/>
                </a:solidFill>
                <a:latin typeface="Trebuchet MS" panose="020B0603020202020204" pitchFamily="34" charset="0"/>
              </a:rPr>
              <a:t>    Person p = (Person)something;</a:t>
            </a:r>
            <a:br>
              <a:rPr lang="en-US" altLang="en-US" sz="1800" dirty="0" smtClean="0">
                <a:solidFill>
                  <a:srgbClr val="FF5935"/>
                </a:solidFill>
                <a:latin typeface="Trebuchet MS" panose="020B0603020202020204" pitchFamily="34" charset="0"/>
              </a:rPr>
            </a:br>
            <a:r>
              <a:rPr lang="en-US" altLang="en-US" sz="1800" dirty="0" smtClean="0">
                <a:solidFill>
                  <a:srgbClr val="FF5935"/>
                </a:solidFill>
                <a:latin typeface="Trebuchet MS" panose="020B0603020202020204" pitchFamily="34" charset="0"/>
              </a:rPr>
              <a:t>    return this.name == p.name; // test whatever you like here</a:t>
            </a:r>
            <a:br>
              <a:rPr lang="en-US" altLang="en-US" sz="1800" dirty="0" smtClean="0">
                <a:solidFill>
                  <a:srgbClr val="FF5935"/>
                </a:solidFill>
                <a:latin typeface="Trebuchet MS" panose="020B0603020202020204" pitchFamily="34" charset="0"/>
              </a:rPr>
            </a:br>
            <a:r>
              <a:rPr lang="en-US" altLang="en-US" sz="1800" dirty="0" smtClean="0">
                <a:solidFill>
                  <a:srgbClr val="FF5935"/>
                </a:solidFill>
                <a:latin typeface="Trebuchet MS" panose="020B0603020202020204" pitchFamily="34" charset="0"/>
              </a:rPr>
              <a:t>}</a:t>
            </a:r>
          </a:p>
          <a:p>
            <a:pPr marL="82550" indent="0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en-US" altLang="ja-JP" sz="2000" dirty="0" smtClean="0">
                <a:solidFill>
                  <a:srgbClr val="FF5935"/>
                </a:solidFill>
                <a:latin typeface="Trebuchet MS" panose="020B0603020202020204" pitchFamily="34" charset="0"/>
                <a:ea typeface="MS PGothic" panose="020B0600070205080204" pitchFamily="34" charset="-128"/>
              </a:rPr>
              <a:t/>
            </a:r>
            <a:br>
              <a:rPr lang="en-US" altLang="ja-JP" sz="2000" dirty="0" smtClean="0">
                <a:solidFill>
                  <a:srgbClr val="FF5935"/>
                </a:solidFill>
                <a:latin typeface="Trebuchet MS" panose="020B0603020202020204" pitchFamily="34" charset="0"/>
                <a:ea typeface="MS PGothic" panose="020B0600070205080204" pitchFamily="34" charset="-128"/>
              </a:rPr>
            </a:br>
            <a:r>
              <a:rPr lang="en-US" altLang="ja-JP" sz="2000" dirty="0" smtClean="0">
                <a:solidFill>
                  <a:srgbClr val="FF5935"/>
                </a:solidFill>
                <a:latin typeface="Trebuchet MS" panose="020B0603020202020204" pitchFamily="34" charset="0"/>
                <a:ea typeface="MS PGothic" panose="020B0600070205080204" pitchFamily="34" charset="-128"/>
              </a:rPr>
              <a:t>    </a:t>
            </a:r>
            <a:endParaRPr lang="en-US" altLang="en-US" sz="2000" dirty="0" smtClean="0">
              <a:solidFill>
                <a:srgbClr val="FF5935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1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Unit Test</a:t>
            </a:r>
          </a:p>
          <a:p>
            <a:r>
              <a:rPr lang="en-US" dirty="0"/>
              <a:t>Unit Test Automation</a:t>
            </a:r>
          </a:p>
          <a:p>
            <a:r>
              <a:rPr lang="en-US" dirty="0"/>
              <a:t>What is </a:t>
            </a:r>
            <a:r>
              <a:rPr lang="en-US" dirty="0" err="1"/>
              <a:t>JUnit</a:t>
            </a:r>
            <a:endParaRPr lang="en-US" dirty="0"/>
          </a:p>
          <a:p>
            <a:r>
              <a:rPr lang="en-US" dirty="0"/>
              <a:t>Why use </a:t>
            </a:r>
            <a:r>
              <a:rPr lang="en-US" dirty="0" err="1"/>
              <a:t>JUnit</a:t>
            </a:r>
            <a:endParaRPr lang="en-US" dirty="0"/>
          </a:p>
          <a:p>
            <a:r>
              <a:rPr lang="en-US" dirty="0"/>
              <a:t>Terminology</a:t>
            </a:r>
          </a:p>
          <a:p>
            <a:r>
              <a:rPr lang="en-US" dirty="0" err="1"/>
              <a:t>JUnit</a:t>
            </a:r>
            <a:r>
              <a:rPr lang="en-US" dirty="0"/>
              <a:t> Fixtures</a:t>
            </a:r>
          </a:p>
          <a:p>
            <a:r>
              <a:rPr lang="en-US" dirty="0" err="1"/>
              <a:t>JUnit</a:t>
            </a:r>
            <a:r>
              <a:rPr lang="en-US" dirty="0"/>
              <a:t> Assert Methods</a:t>
            </a:r>
          </a:p>
          <a:p>
            <a:r>
              <a:rPr lang="en-US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87635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JUnit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assert</a:t>
            </a:r>
            <a:r>
              <a:rPr lang="en-US" dirty="0"/>
              <a:t> </a:t>
            </a:r>
            <a:r>
              <a:rPr lang="en-US" dirty="0" smtClean="0"/>
              <a:t>Methods</a:t>
            </a:r>
            <a:r>
              <a:rPr lang="en-US" sz="2800" dirty="0" smtClean="0"/>
              <a:t> (2/2)</a:t>
            </a:r>
            <a:endParaRPr lang="en-US" sz="2800" dirty="0"/>
          </a:p>
        </p:txBody>
      </p:sp>
      <p:sp>
        <p:nvSpPr>
          <p:cNvPr id="4904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alt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assertSame</a:t>
            </a:r>
            <a:r>
              <a:rPr lang="en-US" alt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(Object expected, Object actual)</a:t>
            </a:r>
            <a:br>
              <a:rPr lang="en-US" alt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assertSame</a:t>
            </a:r>
            <a:r>
              <a:rPr lang="en-US" alt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(String message, Object expected, Object actual) </a:t>
            </a:r>
          </a:p>
          <a:p>
            <a:pPr lvl="1">
              <a:defRPr/>
            </a:pPr>
            <a:r>
              <a:rPr lang="en-US" altLang="en-US" sz="2200" dirty="0" smtClean="0"/>
              <a:t>Asserts that two objects refer to the same object (using ==).</a:t>
            </a:r>
          </a:p>
          <a:p>
            <a:pPr>
              <a:defRPr/>
            </a:pPr>
            <a:endParaRPr lang="en-US" altLang="en-US" sz="2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alt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assertNotSame</a:t>
            </a:r>
            <a:r>
              <a:rPr lang="en-US" alt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(Object expected, Object actual)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alt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assertNotSame</a:t>
            </a:r>
            <a:r>
              <a:rPr lang="en-US" alt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(String message, Object expected, Object actual)</a:t>
            </a:r>
            <a:r>
              <a:rPr lang="en-US" alt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1">
              <a:defRPr/>
            </a:pPr>
            <a:r>
              <a:rPr lang="en-US" altLang="en-US" sz="2200" dirty="0" smtClean="0"/>
              <a:t>Asserts that two objects do not refer to the same object.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assertNull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(Object object)</a:t>
            </a:r>
            <a:b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assertNull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(String message, Object object)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000" dirty="0" smtClean="0"/>
              <a:t>Asserts that the object is null.</a:t>
            </a:r>
          </a:p>
          <a:p>
            <a:pPr>
              <a:lnSpc>
                <a:spcPct val="90000"/>
              </a:lnSpc>
              <a:defRPr/>
            </a:pPr>
            <a:endParaRPr lang="en-US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assertNotNull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(Object object)</a:t>
            </a:r>
            <a:b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assertNotNull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(String message, Object object)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000" dirty="0" smtClean="0"/>
              <a:t>Asserts that the object is not null.</a:t>
            </a:r>
            <a:br>
              <a:rPr lang="en-US" altLang="en-US" sz="2000" dirty="0" smtClean="0"/>
            </a:br>
            <a:endParaRPr lang="en-US" altLang="en-US" sz="2000" dirty="0" smtClean="0"/>
          </a:p>
          <a:p>
            <a:pPr>
              <a:lnSpc>
                <a:spcPct val="90000"/>
              </a:lnSpc>
              <a:defRPr/>
            </a:pP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fail()</a:t>
            </a:r>
            <a:b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fail(String message)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000" dirty="0" smtClean="0"/>
              <a:t>Causes the test to fail and throw an </a:t>
            </a:r>
            <a:r>
              <a:rPr lang="en-US" altLang="en-US" sz="2000" dirty="0" err="1" smtClean="0"/>
              <a:t>AssertionFailedError</a:t>
            </a:r>
            <a:endParaRPr lang="en-US" altLang="en-US" sz="2000" dirty="0" smtClean="0"/>
          </a:p>
          <a:p>
            <a:pPr lvl="1">
              <a:lnSpc>
                <a:spcPct val="90000"/>
              </a:lnSpc>
              <a:defRPr/>
            </a:pPr>
            <a:r>
              <a:rPr lang="en-US" altLang="en-US" sz="2000" dirty="0" smtClean="0"/>
              <a:t>Useful as a result of a complex test, when the other assert methods aren’t quite what you want.</a:t>
            </a:r>
          </a:p>
          <a:p>
            <a:pPr lvl="1">
              <a:defRPr/>
            </a:pPr>
            <a:endParaRPr lang="en-US" alt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4672521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0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90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90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90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90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90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0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904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904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904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904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04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Special </a:t>
            </a:r>
            <a:r>
              <a:rPr lang="en-US" dirty="0" smtClean="0"/>
              <a:t>Features </a:t>
            </a:r>
            <a:r>
              <a:rPr lang="en-US" dirty="0"/>
              <a:t>of </a:t>
            </a:r>
            <a:r>
              <a:rPr lang="en-US" dirty="0">
                <a:solidFill>
                  <a:schemeClr val="tx1"/>
                </a:solidFill>
                <a:latin typeface="Trebuchet MS" charset="0"/>
              </a:rPr>
              <a:t>@Test</a:t>
            </a:r>
            <a:endParaRPr lang="en-US" dirty="0"/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2200" dirty="0"/>
              <a:t>You can limit how long a method is allowed to take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2200" dirty="0"/>
              <a:t>This is good protection against infinite loops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2200" dirty="0"/>
              <a:t>The time limit is specified in milliseconds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2200" dirty="0"/>
              <a:t>The test fails if the method takes too long</a:t>
            </a:r>
          </a:p>
          <a:p>
            <a:pPr marL="82550" indent="0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en-US" sz="2000" dirty="0">
                <a:solidFill>
                  <a:srgbClr val="FF5935"/>
                </a:solidFill>
                <a:latin typeface="Trebuchet MS" charset="0"/>
              </a:rPr>
              <a:t>@Test (timeout=10)</a:t>
            </a:r>
            <a:br>
              <a:rPr lang="en-US" sz="2000" dirty="0">
                <a:solidFill>
                  <a:srgbClr val="FF5935"/>
                </a:solidFill>
                <a:latin typeface="Trebuchet MS" charset="0"/>
              </a:rPr>
            </a:br>
            <a:r>
              <a:rPr lang="en-US" sz="2000" dirty="0">
                <a:solidFill>
                  <a:srgbClr val="FF5935"/>
                </a:solidFill>
                <a:latin typeface="Trebuchet MS" charset="0"/>
              </a:rPr>
              <a:t> public void </a:t>
            </a:r>
            <a:r>
              <a:rPr lang="en-US" sz="2000" dirty="0" err="1">
                <a:solidFill>
                  <a:srgbClr val="FF5935"/>
                </a:solidFill>
                <a:latin typeface="Trebuchet MS" charset="0"/>
              </a:rPr>
              <a:t>greatBig</a:t>
            </a:r>
            <a:r>
              <a:rPr lang="en-US" sz="2000" dirty="0">
                <a:solidFill>
                  <a:srgbClr val="FF5935"/>
                </a:solidFill>
                <a:latin typeface="Trebuchet MS" charset="0"/>
              </a:rPr>
              <a:t>() {</a:t>
            </a:r>
            <a:br>
              <a:rPr lang="en-US" sz="2000" dirty="0">
                <a:solidFill>
                  <a:srgbClr val="FF5935"/>
                </a:solidFill>
                <a:latin typeface="Trebuchet MS" charset="0"/>
              </a:rPr>
            </a:br>
            <a:r>
              <a:rPr lang="en-US" sz="2000" dirty="0">
                <a:solidFill>
                  <a:srgbClr val="FF5935"/>
                </a:solidFill>
                <a:latin typeface="Trebuchet MS" charset="0"/>
              </a:rPr>
              <a:t>    </a:t>
            </a:r>
            <a:r>
              <a:rPr lang="en-US" sz="2000" dirty="0" err="1">
                <a:solidFill>
                  <a:srgbClr val="FF5935"/>
                </a:solidFill>
                <a:latin typeface="Trebuchet MS" charset="0"/>
              </a:rPr>
              <a:t>assertTrue</a:t>
            </a:r>
            <a:r>
              <a:rPr lang="en-US" sz="2000" dirty="0">
                <a:solidFill>
                  <a:srgbClr val="FF5935"/>
                </a:solidFill>
                <a:latin typeface="Trebuchet MS" charset="0"/>
              </a:rPr>
              <a:t>(</a:t>
            </a:r>
            <a:r>
              <a:rPr lang="en-US" sz="2000" dirty="0" err="1">
                <a:solidFill>
                  <a:srgbClr val="FF5935"/>
                </a:solidFill>
                <a:latin typeface="Trebuchet MS" charset="0"/>
              </a:rPr>
              <a:t>program.ackermann</a:t>
            </a:r>
            <a:r>
              <a:rPr lang="en-US" sz="2000" dirty="0">
                <a:solidFill>
                  <a:srgbClr val="FF5935"/>
                </a:solidFill>
                <a:latin typeface="Trebuchet MS" charset="0"/>
              </a:rPr>
              <a:t>(5</a:t>
            </a:r>
            <a:r>
              <a:rPr lang="en-US" sz="2000" dirty="0">
                <a:solidFill>
                  <a:srgbClr val="FF5935"/>
                </a:solidFill>
                <a:latin typeface="Trebuchet MS" charset="0"/>
              </a:rPr>
              <a:t>, 5) &gt; 10e12);</a:t>
            </a:r>
            <a:br>
              <a:rPr lang="en-US" sz="2000" dirty="0">
                <a:solidFill>
                  <a:srgbClr val="FF5935"/>
                </a:solidFill>
                <a:latin typeface="Trebuchet MS" charset="0"/>
              </a:rPr>
            </a:br>
            <a:r>
              <a:rPr lang="en-US" sz="2000" dirty="0">
                <a:solidFill>
                  <a:srgbClr val="FF5935"/>
                </a:solidFill>
                <a:latin typeface="Trebuchet MS" charset="0"/>
              </a:rPr>
              <a:t>}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2200" dirty="0"/>
              <a:t>Some method calls should throw an exception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2200" dirty="0"/>
              <a:t>You can specify that a particular exception is expected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2200" dirty="0"/>
              <a:t>The test will pass if the expected exception is thrown, and fail otherwise</a:t>
            </a:r>
          </a:p>
          <a:p>
            <a:pPr marL="82550" indent="0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en-US" sz="2000" dirty="0">
                <a:solidFill>
                  <a:srgbClr val="FF5935"/>
                </a:solidFill>
                <a:latin typeface="Trebuchet MS" charset="0"/>
              </a:rPr>
              <a:t>@Test (expected=</a:t>
            </a:r>
            <a:r>
              <a:rPr lang="en-US" sz="2000" dirty="0" err="1">
                <a:solidFill>
                  <a:srgbClr val="FF5935"/>
                </a:solidFill>
                <a:latin typeface="Trebuchet MS" charset="0"/>
              </a:rPr>
              <a:t>IllegalArgumentException.class</a:t>
            </a:r>
            <a:r>
              <a:rPr lang="en-US" sz="2000" dirty="0">
                <a:solidFill>
                  <a:srgbClr val="FF5935"/>
                </a:solidFill>
                <a:latin typeface="Trebuchet MS" charset="0"/>
              </a:rPr>
              <a:t>)</a:t>
            </a:r>
            <a:br>
              <a:rPr lang="en-US" sz="2000" dirty="0">
                <a:solidFill>
                  <a:srgbClr val="FF5935"/>
                </a:solidFill>
                <a:latin typeface="Trebuchet MS" charset="0"/>
              </a:rPr>
            </a:br>
            <a:r>
              <a:rPr lang="en-US" sz="2000" dirty="0">
                <a:solidFill>
                  <a:srgbClr val="FF5935"/>
                </a:solidFill>
                <a:latin typeface="Trebuchet MS" charset="0"/>
              </a:rPr>
              <a:t>public void factorial() {</a:t>
            </a:r>
            <a:br>
              <a:rPr lang="en-US" sz="2000" dirty="0">
                <a:solidFill>
                  <a:srgbClr val="FF5935"/>
                </a:solidFill>
                <a:latin typeface="Trebuchet MS" charset="0"/>
              </a:rPr>
            </a:br>
            <a:r>
              <a:rPr lang="en-US" sz="2000" dirty="0">
                <a:solidFill>
                  <a:srgbClr val="FF5935"/>
                </a:solidFill>
                <a:latin typeface="Trebuchet MS" charset="0"/>
              </a:rPr>
              <a:t>    </a:t>
            </a:r>
            <a:r>
              <a:rPr lang="en-US" sz="2000" dirty="0" err="1">
                <a:solidFill>
                  <a:srgbClr val="FF5935"/>
                </a:solidFill>
                <a:latin typeface="Trebuchet MS" charset="0"/>
              </a:rPr>
              <a:t>program.factorial</a:t>
            </a:r>
            <a:r>
              <a:rPr lang="en-US" sz="2000" dirty="0">
                <a:solidFill>
                  <a:srgbClr val="FF5935"/>
                </a:solidFill>
                <a:latin typeface="Trebuchet MS" charset="0"/>
              </a:rPr>
              <a:t>(-5);</a:t>
            </a:r>
            <a:br>
              <a:rPr lang="en-US" sz="2000" dirty="0">
                <a:solidFill>
                  <a:srgbClr val="FF5935"/>
                </a:solidFill>
                <a:latin typeface="Trebuchet MS" charset="0"/>
              </a:rPr>
            </a:br>
            <a:r>
              <a:rPr lang="en-US" sz="2000" dirty="0">
                <a:solidFill>
                  <a:srgbClr val="FF5935"/>
                </a:solidFill>
                <a:latin typeface="Trebuchet MS" charset="0"/>
              </a:rPr>
              <a:t>}</a:t>
            </a:r>
            <a:endParaRPr lang="en-US" sz="2000" dirty="0">
              <a:solidFill>
                <a:srgbClr val="FF59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30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Ignoring a </a:t>
            </a:r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altLang="en-US" sz="2400" dirty="0" smtClean="0"/>
              <a:t>The </a:t>
            </a:r>
            <a:r>
              <a:rPr lang="en-US" altLang="en-US" sz="2400" dirty="0" smtClean="0">
                <a:solidFill>
                  <a:srgbClr val="FF5935"/>
                </a:solidFill>
                <a:latin typeface="Trebuchet MS" panose="020B0603020202020204" pitchFamily="34" charset="0"/>
              </a:rPr>
              <a:t>@Ignore</a:t>
            </a:r>
            <a:r>
              <a:rPr lang="en-US" altLang="en-US" sz="2400" dirty="0" smtClean="0">
                <a:solidFill>
                  <a:srgbClr val="FF5935"/>
                </a:solidFill>
              </a:rPr>
              <a:t> </a:t>
            </a:r>
            <a:r>
              <a:rPr lang="en-US" altLang="en-US" sz="2400" dirty="0" smtClean="0"/>
              <a:t>annotation says to not run a test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en-US" altLang="en-US" sz="2400" dirty="0" smtClean="0">
              <a:solidFill>
                <a:srgbClr val="FF5935"/>
              </a:solidFill>
              <a:latin typeface="Trebuchet MS" panose="020B0603020202020204" pitchFamily="34" charset="0"/>
            </a:endParaRPr>
          </a:p>
          <a:p>
            <a:pPr marL="288925" indent="0" eaLnBrk="1" hangingPunct="1">
              <a:buNone/>
              <a:defRPr/>
            </a:pPr>
            <a:r>
              <a:rPr lang="en-US" altLang="en-US" sz="2400" dirty="0" smtClean="0">
                <a:solidFill>
                  <a:srgbClr val="FF5935"/>
                </a:solidFill>
                <a:latin typeface="Trebuchet MS" panose="020B0603020202020204" pitchFamily="34" charset="0"/>
              </a:rPr>
              <a:t>@Ignore("I don</a:t>
            </a:r>
            <a:r>
              <a:rPr lang="fr-FR" altLang="ja-JP" sz="2400" dirty="0" smtClean="0">
                <a:solidFill>
                  <a:srgbClr val="FF5935"/>
                </a:solidFill>
                <a:latin typeface="Trebuchet MS" panose="020B0603020202020204" pitchFamily="34" charset="0"/>
                <a:ea typeface="MS PGothic" panose="020B0600070205080204" pitchFamily="34" charset="-128"/>
              </a:rPr>
              <a:t>’</a:t>
            </a:r>
            <a:r>
              <a:rPr lang="en-US" altLang="ja-JP" sz="2400" dirty="0" smtClean="0">
                <a:solidFill>
                  <a:srgbClr val="FF5935"/>
                </a:solidFill>
                <a:latin typeface="Trebuchet MS" panose="020B0603020202020204" pitchFamily="34" charset="0"/>
                <a:ea typeface="MS PGothic" panose="020B0600070205080204" pitchFamily="34" charset="-128"/>
              </a:rPr>
              <a:t>t want Dave to know this </a:t>
            </a:r>
            <a:r>
              <a:rPr lang="en-US" altLang="ja-JP" sz="2400" dirty="0" err="1" smtClean="0">
                <a:solidFill>
                  <a:srgbClr val="FF5935"/>
                </a:solidFill>
                <a:latin typeface="Trebuchet MS" panose="020B0603020202020204" pitchFamily="34" charset="0"/>
                <a:ea typeface="MS PGothic" panose="020B0600070205080204" pitchFamily="34" charset="-128"/>
              </a:rPr>
              <a:t>doesn</a:t>
            </a:r>
            <a:r>
              <a:rPr lang="fr-FR" altLang="ja-JP" sz="2400" dirty="0" smtClean="0">
                <a:solidFill>
                  <a:srgbClr val="FF5935"/>
                </a:solidFill>
                <a:latin typeface="Trebuchet MS" panose="020B0603020202020204" pitchFamily="34" charset="0"/>
                <a:ea typeface="MS PGothic" panose="020B0600070205080204" pitchFamily="34" charset="-128"/>
              </a:rPr>
              <a:t>’</a:t>
            </a:r>
            <a:r>
              <a:rPr lang="en-US" altLang="ja-JP" sz="2400" dirty="0" smtClean="0">
                <a:solidFill>
                  <a:srgbClr val="FF5935"/>
                </a:solidFill>
                <a:latin typeface="Trebuchet MS" panose="020B0603020202020204" pitchFamily="34" charset="0"/>
                <a:ea typeface="MS PGothic" panose="020B0600070205080204" pitchFamily="34" charset="-128"/>
              </a:rPr>
              <a:t>t work")</a:t>
            </a:r>
            <a:br>
              <a:rPr lang="en-US" altLang="ja-JP" sz="2400" dirty="0" smtClean="0">
                <a:solidFill>
                  <a:srgbClr val="FF5935"/>
                </a:solidFill>
                <a:latin typeface="Trebuchet MS" panose="020B0603020202020204" pitchFamily="34" charset="0"/>
                <a:ea typeface="MS PGothic" panose="020B0600070205080204" pitchFamily="34" charset="-128"/>
              </a:rPr>
            </a:br>
            <a:r>
              <a:rPr lang="en-US" altLang="ja-JP" sz="2400" dirty="0" smtClean="0">
                <a:solidFill>
                  <a:srgbClr val="FF5935"/>
                </a:solidFill>
                <a:latin typeface="Trebuchet MS" panose="020B0603020202020204" pitchFamily="34" charset="0"/>
                <a:ea typeface="MS PGothic" panose="020B0600070205080204" pitchFamily="34" charset="-128"/>
              </a:rPr>
              <a:t>@Test</a:t>
            </a:r>
            <a:br>
              <a:rPr lang="en-US" altLang="ja-JP" sz="2400" dirty="0" smtClean="0">
                <a:solidFill>
                  <a:srgbClr val="FF5935"/>
                </a:solidFill>
                <a:latin typeface="Trebuchet MS" panose="020B0603020202020204" pitchFamily="34" charset="0"/>
                <a:ea typeface="MS PGothic" panose="020B0600070205080204" pitchFamily="34" charset="-128"/>
              </a:rPr>
            </a:br>
            <a:r>
              <a:rPr lang="en-US" altLang="ja-JP" sz="2400" dirty="0" smtClean="0">
                <a:solidFill>
                  <a:srgbClr val="FF5935"/>
                </a:solidFill>
                <a:latin typeface="Trebuchet MS" panose="020B0603020202020204" pitchFamily="34" charset="0"/>
                <a:ea typeface="MS PGothic" panose="020B0600070205080204" pitchFamily="34" charset="-128"/>
              </a:rPr>
              <a:t>public void add() {</a:t>
            </a:r>
            <a:br>
              <a:rPr lang="en-US" altLang="ja-JP" sz="2400" dirty="0" smtClean="0">
                <a:solidFill>
                  <a:srgbClr val="FF5935"/>
                </a:solidFill>
                <a:latin typeface="Trebuchet MS" panose="020B0603020202020204" pitchFamily="34" charset="0"/>
                <a:ea typeface="MS PGothic" panose="020B0600070205080204" pitchFamily="34" charset="-128"/>
              </a:rPr>
            </a:br>
            <a:r>
              <a:rPr lang="en-US" altLang="ja-JP" sz="2400" dirty="0" smtClean="0">
                <a:solidFill>
                  <a:srgbClr val="FF5935"/>
                </a:solidFill>
                <a:latin typeface="Trebuchet MS" panose="020B0603020202020204" pitchFamily="34" charset="0"/>
                <a:ea typeface="MS PGothic" panose="020B0600070205080204" pitchFamily="34" charset="-128"/>
              </a:rPr>
              <a:t>    </a:t>
            </a:r>
            <a:r>
              <a:rPr lang="en-US" altLang="ja-JP" sz="2400" dirty="0" err="1" smtClean="0">
                <a:solidFill>
                  <a:srgbClr val="FF5935"/>
                </a:solidFill>
                <a:latin typeface="Trebuchet MS" panose="020B0603020202020204" pitchFamily="34" charset="0"/>
                <a:ea typeface="MS PGothic" panose="020B0600070205080204" pitchFamily="34" charset="-128"/>
              </a:rPr>
              <a:t>assertEquals</a:t>
            </a:r>
            <a:r>
              <a:rPr lang="en-US" altLang="ja-JP" sz="2400" dirty="0" smtClean="0">
                <a:solidFill>
                  <a:srgbClr val="FF5935"/>
                </a:solidFill>
                <a:latin typeface="Trebuchet MS" panose="020B0603020202020204" pitchFamily="34" charset="0"/>
                <a:ea typeface="MS PGothic" panose="020B0600070205080204" pitchFamily="34" charset="-128"/>
              </a:rPr>
              <a:t>(4, </a:t>
            </a:r>
            <a:r>
              <a:rPr lang="en-US" altLang="ja-JP" sz="2400" dirty="0" err="1" smtClean="0">
                <a:solidFill>
                  <a:srgbClr val="FF5935"/>
                </a:solidFill>
                <a:latin typeface="Trebuchet MS" panose="020B0603020202020204" pitchFamily="34" charset="0"/>
                <a:ea typeface="MS PGothic" panose="020B0600070205080204" pitchFamily="34" charset="-128"/>
              </a:rPr>
              <a:t>program.sum</a:t>
            </a:r>
            <a:r>
              <a:rPr lang="en-US" altLang="ja-JP" sz="2400" dirty="0" smtClean="0">
                <a:solidFill>
                  <a:srgbClr val="FF5935"/>
                </a:solidFill>
                <a:latin typeface="Trebuchet MS" panose="020B0603020202020204" pitchFamily="34" charset="0"/>
                <a:ea typeface="MS PGothic" panose="020B0600070205080204" pitchFamily="34" charset="-128"/>
              </a:rPr>
              <a:t>(2, 2));</a:t>
            </a:r>
            <a:br>
              <a:rPr lang="en-US" altLang="ja-JP" sz="2400" dirty="0" smtClean="0">
                <a:solidFill>
                  <a:srgbClr val="FF5935"/>
                </a:solidFill>
                <a:latin typeface="Trebuchet MS" panose="020B0603020202020204" pitchFamily="34" charset="0"/>
                <a:ea typeface="MS PGothic" panose="020B0600070205080204" pitchFamily="34" charset="-128"/>
              </a:rPr>
            </a:br>
            <a:r>
              <a:rPr lang="en-US" altLang="ja-JP" sz="2400" dirty="0" smtClean="0">
                <a:solidFill>
                  <a:srgbClr val="FF5935"/>
                </a:solidFill>
                <a:latin typeface="Trebuchet MS" panose="020B0603020202020204" pitchFamily="34" charset="0"/>
                <a:ea typeface="MS PGothic" panose="020B0600070205080204" pitchFamily="34" charset="-128"/>
              </a:rPr>
              <a:t>}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en-US" altLang="ja-JP" sz="2400" dirty="0" smtClean="0">
              <a:solidFill>
                <a:srgbClr val="FF5935"/>
              </a:solidFill>
              <a:latin typeface="Trebuchet MS" panose="020B0603020202020204" pitchFamily="34" charset="0"/>
              <a:ea typeface="MS PGothic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altLang="en-US" sz="2400" dirty="0" smtClean="0"/>
              <a:t>Don</a:t>
            </a:r>
            <a:r>
              <a:rPr lang="fr-FR" altLang="ja-JP" sz="2400" dirty="0" smtClean="0">
                <a:ea typeface="MS PGothic" panose="020B0600070205080204" pitchFamily="34" charset="-128"/>
              </a:rPr>
              <a:t>’</a:t>
            </a:r>
            <a:r>
              <a:rPr lang="en-US" altLang="ja-JP" sz="2400" dirty="0" smtClean="0">
                <a:ea typeface="MS PGothic" panose="020B0600070205080204" pitchFamily="34" charset="-128"/>
              </a:rPr>
              <a:t>t use</a:t>
            </a:r>
            <a:r>
              <a:rPr lang="en-US" altLang="ja-JP" sz="2400" dirty="0" smtClean="0">
                <a:solidFill>
                  <a:schemeClr val="accent2"/>
                </a:solidFill>
                <a:latin typeface="Trebuchet MS" panose="020B0603020202020204" pitchFamily="34" charset="0"/>
                <a:ea typeface="MS PGothic" panose="020B0600070205080204" pitchFamily="34" charset="-128"/>
              </a:rPr>
              <a:t> </a:t>
            </a:r>
            <a:r>
              <a:rPr lang="en-US" altLang="ja-JP" sz="2400" dirty="0" smtClean="0">
                <a:solidFill>
                  <a:srgbClr val="FF5935"/>
                </a:solidFill>
                <a:latin typeface="Trebuchet MS" panose="020B0603020202020204" pitchFamily="34" charset="0"/>
                <a:ea typeface="MS PGothic" panose="020B0600070205080204" pitchFamily="34" charset="-128"/>
              </a:rPr>
              <a:t>@Ignore </a:t>
            </a:r>
            <a:r>
              <a:rPr lang="en-US" altLang="ja-JP" sz="2400" dirty="0" smtClean="0">
                <a:ea typeface="MS PGothic" panose="020B0600070205080204" pitchFamily="34" charset="-128"/>
              </a:rPr>
              <a:t>without a very good reason!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46695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Parameterized Test (via constructor)</a:t>
            </a:r>
            <a:endParaRPr lang="en-US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/>
              <a:t>Run the same test over and over again using different values</a:t>
            </a:r>
          </a:p>
          <a:p>
            <a:pPr eaLnBrk="1" hangingPunct="1"/>
            <a:endParaRPr lang="en-US" altLang="en-US" sz="2400" dirty="0" smtClean="0"/>
          </a:p>
          <a:p>
            <a:pPr eaLnBrk="1" hangingPunct="1"/>
            <a:r>
              <a:rPr lang="en-US" altLang="en-US" sz="2400" dirty="0" smtClean="0"/>
              <a:t>Five steps:</a:t>
            </a:r>
          </a:p>
          <a:p>
            <a:pPr lvl="1" eaLnBrk="1" hangingPunct="1"/>
            <a:r>
              <a:rPr lang="en-US" altLang="en-US" sz="2000" dirty="0" smtClean="0"/>
              <a:t>Annotate test class with </a:t>
            </a:r>
            <a:r>
              <a:rPr lang="en-US" altLang="en-US" sz="2000" dirty="0" smtClean="0">
                <a:solidFill>
                  <a:srgbClr val="FF0000"/>
                </a:solidFill>
              </a:rPr>
              <a:t>@</a:t>
            </a:r>
            <a:r>
              <a:rPr lang="en-US" altLang="en-US" sz="2000" dirty="0" err="1" smtClean="0">
                <a:solidFill>
                  <a:srgbClr val="FF0000"/>
                </a:solidFill>
              </a:rPr>
              <a:t>RunWith</a:t>
            </a:r>
            <a:r>
              <a:rPr lang="en-US" altLang="en-US" sz="2000" dirty="0" smtClean="0">
                <a:solidFill>
                  <a:srgbClr val="FF0000"/>
                </a:solidFill>
              </a:rPr>
              <a:t>(</a:t>
            </a:r>
            <a:r>
              <a:rPr lang="en-US" altLang="en-US" sz="2000" dirty="0" err="1" smtClean="0">
                <a:solidFill>
                  <a:srgbClr val="FF0000"/>
                </a:solidFill>
              </a:rPr>
              <a:t>Parameterized.class</a:t>
            </a:r>
            <a:r>
              <a:rPr lang="en-US" altLang="en-US" sz="2000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US" altLang="en-US" sz="2000" dirty="0" smtClean="0"/>
              <a:t>Create a public static method annotated with </a:t>
            </a:r>
            <a:r>
              <a:rPr lang="en-US" altLang="en-US" sz="2000" dirty="0" smtClean="0">
                <a:solidFill>
                  <a:srgbClr val="FF0000"/>
                </a:solidFill>
              </a:rPr>
              <a:t>@Parameters </a:t>
            </a:r>
            <a:r>
              <a:rPr lang="en-US" altLang="en-US" sz="2000" dirty="0" smtClean="0"/>
              <a:t>that </a:t>
            </a:r>
            <a:r>
              <a:rPr lang="en-US" altLang="en-US" sz="2000" dirty="0" smtClean="0">
                <a:solidFill>
                  <a:srgbClr val="FF0000"/>
                </a:solidFill>
              </a:rPr>
              <a:t>returns a Collection of Objects (as Array) as test data set</a:t>
            </a:r>
            <a:r>
              <a:rPr lang="en-US" altLang="en-US" sz="2000" dirty="0" smtClean="0"/>
              <a:t>.</a:t>
            </a:r>
          </a:p>
          <a:p>
            <a:pPr lvl="1"/>
            <a:r>
              <a:rPr lang="en-US" altLang="en-US" sz="2000" dirty="0" smtClean="0"/>
              <a:t>Create a </a:t>
            </a:r>
            <a:r>
              <a:rPr lang="en-US" altLang="en-US" sz="2000" dirty="0" smtClean="0">
                <a:solidFill>
                  <a:srgbClr val="FF0000"/>
                </a:solidFill>
              </a:rPr>
              <a:t>public constructor that takes in what is equivalent to one "row" of test data.</a:t>
            </a:r>
          </a:p>
          <a:p>
            <a:pPr lvl="1"/>
            <a:r>
              <a:rPr lang="en-US" altLang="en-US" sz="2000" dirty="0" smtClean="0"/>
              <a:t>Create </a:t>
            </a:r>
            <a:r>
              <a:rPr lang="en-US" altLang="en-US" sz="2000" dirty="0" smtClean="0">
                <a:solidFill>
                  <a:srgbClr val="FF0000"/>
                </a:solidFill>
              </a:rPr>
              <a:t>an instance variable for each "column" of test data</a:t>
            </a:r>
            <a:r>
              <a:rPr lang="en-US" altLang="en-US" sz="2000" dirty="0" smtClean="0"/>
              <a:t>.</a:t>
            </a:r>
          </a:p>
          <a:p>
            <a:pPr lvl="1"/>
            <a:r>
              <a:rPr lang="en-US" altLang="en-US" sz="2000" dirty="0" smtClean="0"/>
              <a:t>Create your </a:t>
            </a:r>
            <a:r>
              <a:rPr lang="en-US" altLang="en-US" sz="2000" dirty="0" smtClean="0">
                <a:solidFill>
                  <a:srgbClr val="FF0000"/>
                </a:solidFill>
              </a:rPr>
              <a:t>test case(s</a:t>
            </a:r>
            <a:r>
              <a:rPr lang="en-US" altLang="en-US" sz="2000" dirty="0" smtClean="0"/>
              <a:t>) using the instance variables as the source of the test data.</a:t>
            </a:r>
          </a:p>
        </p:txBody>
      </p:sp>
    </p:spTree>
    <p:extLst>
      <p:ext uri="{BB962C8B-B14F-4D97-AF65-F5344CB8AC3E}">
        <p14:creationId xmlns:p14="http://schemas.microsoft.com/office/powerpoint/2010/main" val="101743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Example: Parameterized Test</a:t>
            </a:r>
            <a:endParaRPr lang="en-US" dirty="0"/>
          </a:p>
        </p:txBody>
      </p:sp>
      <p:pic>
        <p:nvPicPr>
          <p:cNvPr id="4403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588" y="1981200"/>
            <a:ext cx="7916862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308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8600"/>
            <a:ext cx="7662863" cy="646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711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44463"/>
            <a:ext cx="5562600" cy="290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1" name="Rectangle 6"/>
          <p:cNvSpPr>
            <a:spLocks noChangeArrowheads="1"/>
          </p:cNvSpPr>
          <p:nvPr/>
        </p:nvSpPr>
        <p:spPr bwMode="auto">
          <a:xfrm>
            <a:off x="2476500" y="3184525"/>
            <a:ext cx="457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This test will run 5 times since we have 5 parameters defined</a:t>
            </a:r>
          </a:p>
        </p:txBody>
      </p:sp>
      <p:pic>
        <p:nvPicPr>
          <p:cNvPr id="48132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154488"/>
            <a:ext cx="7651750" cy="17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447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Test suites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0"/>
              <a:buChar char="n"/>
              <a:defRPr/>
            </a:pPr>
            <a:r>
              <a:rPr lang="en-US" sz="2600" dirty="0"/>
              <a:t>You can define a suite of tests</a:t>
            </a:r>
          </a:p>
          <a:p>
            <a:pPr marL="82550" indent="0">
              <a:buFont typeface="Wingdings 2" panose="05020102010507070707" pitchFamily="18" charset="2"/>
              <a:buNone/>
              <a:defRPr/>
            </a:pPr>
            <a:r>
              <a:rPr lang="en-US" sz="2600" dirty="0">
                <a:solidFill>
                  <a:srgbClr val="FF5935"/>
                </a:solidFill>
                <a:latin typeface="Trebuchet MS" charset="0"/>
              </a:rPr>
              <a:t>import </a:t>
            </a:r>
            <a:r>
              <a:rPr lang="en-US" sz="2600" dirty="0" err="1">
                <a:solidFill>
                  <a:srgbClr val="FF5935"/>
                </a:solidFill>
                <a:latin typeface="Trebuchet MS" charset="0"/>
              </a:rPr>
              <a:t>org.junit.runner.RunWith</a:t>
            </a:r>
            <a:r>
              <a:rPr lang="en-US" sz="2600" dirty="0">
                <a:solidFill>
                  <a:srgbClr val="FF5935"/>
                </a:solidFill>
                <a:latin typeface="Trebuchet MS" charset="0"/>
              </a:rPr>
              <a:t>;</a:t>
            </a:r>
          </a:p>
          <a:p>
            <a:pPr marL="82550" indent="0">
              <a:buFont typeface="Wingdings 2" panose="05020102010507070707" pitchFamily="18" charset="2"/>
              <a:buNone/>
              <a:defRPr/>
            </a:pPr>
            <a:r>
              <a:rPr lang="en-US" sz="2600" dirty="0" smtClean="0">
                <a:solidFill>
                  <a:srgbClr val="FF5935"/>
                </a:solidFill>
                <a:latin typeface="Trebuchet MS" charset="0"/>
              </a:rPr>
              <a:t>import </a:t>
            </a:r>
            <a:r>
              <a:rPr lang="en-US" sz="2600" dirty="0" err="1">
                <a:solidFill>
                  <a:srgbClr val="FF5935"/>
                </a:solidFill>
                <a:latin typeface="Trebuchet MS" charset="0"/>
              </a:rPr>
              <a:t>org.junit.runners.Suite</a:t>
            </a:r>
            <a:r>
              <a:rPr lang="en-US" sz="2600" dirty="0">
                <a:solidFill>
                  <a:srgbClr val="FF5935"/>
                </a:solidFill>
                <a:latin typeface="Trebuchet MS" charset="0"/>
              </a:rPr>
              <a:t>;</a:t>
            </a:r>
          </a:p>
          <a:p>
            <a:pPr marL="82550" indent="0">
              <a:buFont typeface="Wingdings 2" panose="05020102010507070707" pitchFamily="18" charset="2"/>
              <a:buNone/>
              <a:defRPr/>
            </a:pPr>
            <a:r>
              <a:rPr lang="en-US" sz="2600" dirty="0">
                <a:solidFill>
                  <a:srgbClr val="FF5935"/>
                </a:solidFill>
                <a:latin typeface="Trebuchet MS" charset="0"/>
              </a:rPr>
              <a:t>import </a:t>
            </a:r>
            <a:r>
              <a:rPr lang="en-US" sz="2600" dirty="0" err="1">
                <a:solidFill>
                  <a:srgbClr val="FF5935"/>
                </a:solidFill>
                <a:latin typeface="Trebuchet MS" charset="0"/>
              </a:rPr>
              <a:t>org.junit.runners.Suite.SuiteClasses</a:t>
            </a:r>
            <a:r>
              <a:rPr lang="en-US" sz="2600" dirty="0">
                <a:solidFill>
                  <a:srgbClr val="FF5935"/>
                </a:solidFill>
                <a:latin typeface="Trebuchet MS" charset="0"/>
              </a:rPr>
              <a:t>;</a:t>
            </a:r>
          </a:p>
          <a:p>
            <a:pPr marL="82550" indent="0" eaLnBrk="1" hangingPunct="1">
              <a:buFont typeface="Wingdings 2" panose="05020102010507070707" pitchFamily="18" charset="2"/>
              <a:buNone/>
              <a:defRPr/>
            </a:pPr>
            <a:r>
              <a:rPr lang="en-US" sz="2600" dirty="0" smtClean="0">
                <a:solidFill>
                  <a:srgbClr val="FF5935"/>
                </a:solidFill>
                <a:latin typeface="Trebuchet MS" charset="0"/>
              </a:rPr>
              <a:t>@</a:t>
            </a:r>
            <a:r>
              <a:rPr lang="en-US" sz="2600" dirty="0" err="1">
                <a:solidFill>
                  <a:srgbClr val="FF5935"/>
                </a:solidFill>
                <a:latin typeface="Trebuchet MS" charset="0"/>
              </a:rPr>
              <a:t>RunWith</a:t>
            </a:r>
            <a:r>
              <a:rPr lang="en-US" sz="2600" dirty="0">
                <a:solidFill>
                  <a:srgbClr val="FF5935"/>
                </a:solidFill>
                <a:latin typeface="Trebuchet MS" charset="0"/>
              </a:rPr>
              <a:t>(value=</a:t>
            </a:r>
            <a:r>
              <a:rPr lang="en-US" sz="2600" dirty="0" err="1">
                <a:solidFill>
                  <a:srgbClr val="FF5935"/>
                </a:solidFill>
                <a:latin typeface="Trebuchet MS" charset="0"/>
              </a:rPr>
              <a:t>Suite.class</a:t>
            </a:r>
            <a:r>
              <a:rPr lang="en-US" sz="2600" dirty="0">
                <a:solidFill>
                  <a:srgbClr val="FF5935"/>
                </a:solidFill>
                <a:latin typeface="Trebuchet MS" charset="0"/>
              </a:rPr>
              <a:t>)</a:t>
            </a:r>
            <a:br>
              <a:rPr lang="en-US" sz="2600" dirty="0">
                <a:solidFill>
                  <a:srgbClr val="FF5935"/>
                </a:solidFill>
                <a:latin typeface="Trebuchet MS" charset="0"/>
              </a:rPr>
            </a:br>
            <a:r>
              <a:rPr lang="en-US" sz="2600" dirty="0">
                <a:solidFill>
                  <a:srgbClr val="FF5935"/>
                </a:solidFill>
                <a:latin typeface="Trebuchet MS" charset="0"/>
              </a:rPr>
              <a:t>@</a:t>
            </a:r>
            <a:r>
              <a:rPr lang="en-US" sz="2600" dirty="0" err="1">
                <a:solidFill>
                  <a:srgbClr val="FF5935"/>
                </a:solidFill>
                <a:latin typeface="Trebuchet MS" charset="0"/>
              </a:rPr>
              <a:t>SuiteClasses</a:t>
            </a:r>
            <a:r>
              <a:rPr lang="en-US" sz="2600" dirty="0">
                <a:solidFill>
                  <a:srgbClr val="FF5935"/>
                </a:solidFill>
                <a:latin typeface="Trebuchet MS" charset="0"/>
              </a:rPr>
              <a:t>(value</a:t>
            </a:r>
            <a:r>
              <a:rPr lang="en-US" sz="2600" dirty="0" smtClean="0">
                <a:solidFill>
                  <a:srgbClr val="FF5935"/>
                </a:solidFill>
                <a:latin typeface="Trebuchet MS" charset="0"/>
              </a:rPr>
              <a:t>={                            				 </a:t>
            </a:r>
            <a:r>
              <a:rPr lang="en-US" sz="2600" dirty="0" err="1" smtClean="0">
                <a:solidFill>
                  <a:srgbClr val="FF5935"/>
                </a:solidFill>
                <a:latin typeface="Trebuchet MS" charset="0"/>
              </a:rPr>
              <a:t>MyProgramTest.class</a:t>
            </a:r>
            <a:r>
              <a:rPr lang="en-US" sz="2600" dirty="0">
                <a:solidFill>
                  <a:srgbClr val="FF5935"/>
                </a:solidFill>
                <a:latin typeface="Trebuchet MS" charset="0"/>
              </a:rPr>
              <a:t>,</a:t>
            </a:r>
            <a:br>
              <a:rPr lang="en-US" sz="2600" dirty="0">
                <a:solidFill>
                  <a:srgbClr val="FF5935"/>
                </a:solidFill>
                <a:latin typeface="Trebuchet MS" charset="0"/>
              </a:rPr>
            </a:br>
            <a:r>
              <a:rPr lang="en-US" sz="2600" dirty="0">
                <a:solidFill>
                  <a:srgbClr val="FF5935"/>
                </a:solidFill>
                <a:latin typeface="Trebuchet MS" charset="0"/>
              </a:rPr>
              <a:t>                  </a:t>
            </a:r>
            <a:r>
              <a:rPr lang="en-US" sz="2600" dirty="0" err="1" smtClean="0">
                <a:solidFill>
                  <a:srgbClr val="FF5935"/>
                </a:solidFill>
                <a:latin typeface="Trebuchet MS" charset="0"/>
              </a:rPr>
              <a:t>AnotherTest.class</a:t>
            </a:r>
            <a:r>
              <a:rPr lang="en-US" sz="2600" dirty="0">
                <a:solidFill>
                  <a:srgbClr val="FF5935"/>
                </a:solidFill>
                <a:latin typeface="Trebuchet MS" charset="0"/>
              </a:rPr>
              <a:t>,</a:t>
            </a:r>
            <a:br>
              <a:rPr lang="en-US" sz="2600" dirty="0">
                <a:solidFill>
                  <a:srgbClr val="FF5935"/>
                </a:solidFill>
                <a:latin typeface="Trebuchet MS" charset="0"/>
              </a:rPr>
            </a:br>
            <a:r>
              <a:rPr lang="en-US" sz="2600" dirty="0" smtClean="0">
                <a:solidFill>
                  <a:srgbClr val="FF5935"/>
                </a:solidFill>
                <a:latin typeface="Trebuchet MS" charset="0"/>
              </a:rPr>
              <a:t>                  </a:t>
            </a:r>
            <a:r>
              <a:rPr lang="en-US" sz="2600" dirty="0" err="1" smtClean="0">
                <a:solidFill>
                  <a:srgbClr val="FF5935"/>
                </a:solidFill>
                <a:latin typeface="Trebuchet MS" charset="0"/>
              </a:rPr>
              <a:t>YetAnotherTest.class</a:t>
            </a:r>
            <a:r>
              <a:rPr lang="en-US" sz="2600" dirty="0">
                <a:solidFill>
                  <a:srgbClr val="FF5935"/>
                </a:solidFill>
                <a:latin typeface="Trebuchet MS" charset="0"/>
              </a:rPr>
              <a:t/>
            </a:r>
            <a:br>
              <a:rPr lang="en-US" sz="2600" dirty="0">
                <a:solidFill>
                  <a:srgbClr val="FF5935"/>
                </a:solidFill>
                <a:latin typeface="Trebuchet MS" charset="0"/>
              </a:rPr>
            </a:br>
            <a:r>
              <a:rPr lang="en-US" sz="2600" dirty="0">
                <a:solidFill>
                  <a:srgbClr val="FF5935"/>
                </a:solidFill>
                <a:latin typeface="Trebuchet MS" charset="0"/>
              </a:rPr>
              <a:t>                     })</a:t>
            </a:r>
            <a:br>
              <a:rPr lang="en-US" sz="2600" dirty="0">
                <a:solidFill>
                  <a:srgbClr val="FF5935"/>
                </a:solidFill>
                <a:latin typeface="Trebuchet MS" charset="0"/>
              </a:rPr>
            </a:br>
            <a:r>
              <a:rPr lang="en-US" sz="2600" dirty="0" smtClean="0">
                <a:solidFill>
                  <a:srgbClr val="FF5935"/>
                </a:solidFill>
                <a:latin typeface="Trebuchet MS" charset="0"/>
              </a:rPr>
              <a:t>public </a:t>
            </a:r>
            <a:r>
              <a:rPr lang="en-US" sz="2600" dirty="0">
                <a:solidFill>
                  <a:srgbClr val="FF5935"/>
                </a:solidFill>
                <a:latin typeface="Trebuchet MS" charset="0"/>
              </a:rPr>
              <a:t>class </a:t>
            </a:r>
            <a:r>
              <a:rPr lang="en-US" sz="2600" dirty="0" err="1">
                <a:solidFill>
                  <a:srgbClr val="FF5935"/>
                </a:solidFill>
                <a:latin typeface="Trebuchet MS" charset="0"/>
              </a:rPr>
              <a:t>AllTests</a:t>
            </a:r>
            <a:r>
              <a:rPr lang="en-US" sz="2600" dirty="0">
                <a:solidFill>
                  <a:srgbClr val="FF5935"/>
                </a:solidFill>
                <a:latin typeface="Trebuchet MS" charset="0"/>
              </a:rPr>
              <a:t> { }</a:t>
            </a:r>
          </a:p>
        </p:txBody>
      </p:sp>
      <p:sp>
        <p:nvSpPr>
          <p:cNvPr id="50180" name="TextBox 1"/>
          <p:cNvSpPr txBox="1">
            <a:spLocks noChangeArrowheads="1"/>
          </p:cNvSpPr>
          <p:nvPr/>
        </p:nvSpPr>
        <p:spPr bwMode="auto">
          <a:xfrm>
            <a:off x="1524000" y="6172200"/>
            <a:ext cx="3976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 dirty="0"/>
              <a:t>Note that “value=“ can be omitted</a:t>
            </a:r>
          </a:p>
        </p:txBody>
      </p:sp>
    </p:spTree>
    <p:extLst>
      <p:ext uri="{BB962C8B-B14F-4D97-AF65-F5344CB8AC3E}">
        <p14:creationId xmlns:p14="http://schemas.microsoft.com/office/powerpoint/2010/main" val="79792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Test-Driven Development (TDD)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600" smtClean="0"/>
              <a:t>It</a:t>
            </a:r>
            <a:r>
              <a:rPr lang="fr-FR" altLang="ja-JP" sz="2600" smtClean="0">
                <a:ea typeface="MS PGothic" panose="020B0600070205080204" pitchFamily="34" charset="-128"/>
              </a:rPr>
              <a:t>’</a:t>
            </a:r>
            <a:r>
              <a:rPr lang="en-US" altLang="ja-JP" sz="2600" smtClean="0">
                <a:ea typeface="MS PGothic" panose="020B0600070205080204" pitchFamily="34" charset="-128"/>
              </a:rPr>
              <a:t>s actually better to write the tests </a:t>
            </a:r>
            <a:r>
              <a:rPr lang="en-US" altLang="ja-JP" sz="2600" i="1" smtClean="0">
                <a:ea typeface="MS PGothic" panose="020B0600070205080204" pitchFamily="34" charset="-128"/>
              </a:rPr>
              <a:t>before</a:t>
            </a:r>
            <a:r>
              <a:rPr lang="en-US" altLang="ja-JP" sz="2600" smtClean="0">
                <a:ea typeface="MS PGothic" panose="020B0600070205080204" pitchFamily="34" charset="-128"/>
              </a:rPr>
              <a:t> writing the code you want to test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altLang="en-US" sz="26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600" smtClean="0"/>
              <a:t>When tests are written first, you have a clearer idea what to do when you write the methods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altLang="en-US" sz="26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600" smtClean="0"/>
              <a:t>Because the tests are written first, the methods are necessarily written to be testable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altLang="en-US" sz="26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600" smtClean="0"/>
              <a:t>Writing tests first encourages you to write simpler, single-purpose methods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600" smtClean="0"/>
          </a:p>
        </p:txBody>
      </p:sp>
    </p:spTree>
    <p:extLst>
      <p:ext uri="{BB962C8B-B14F-4D97-AF65-F5344CB8AC3E}">
        <p14:creationId xmlns:p14="http://schemas.microsoft.com/office/powerpoint/2010/main" val="5548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Test Runners</a:t>
            </a:r>
            <a:r>
              <a:rPr lang="en-US" dirty="0"/>
              <a:t>: </a:t>
            </a:r>
            <a:r>
              <a:rPr lang="en-US" dirty="0" smtClean="0"/>
              <a:t>Eclipse </a:t>
            </a:r>
            <a:r>
              <a:rPr lang="en-US" dirty="0" err="1" smtClean="0"/>
              <a:t>JUnit</a:t>
            </a:r>
            <a:endParaRPr lang="en-US" dirty="0"/>
          </a:p>
        </p:txBody>
      </p:sp>
      <p:sp>
        <p:nvSpPr>
          <p:cNvPr id="3789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9725" indent="-339725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/>
            </a:pPr>
            <a:r>
              <a:rPr lang="en-US" sz="1400" noProof="1"/>
              <a:t>Eclipse come</a:t>
            </a:r>
            <a:r>
              <a:rPr lang="en-US" sz="1400" dirty="0"/>
              <a:t>s</a:t>
            </a:r>
            <a:r>
              <a:rPr lang="en-US" sz="1400" noProof="1"/>
              <a:t> with both JUnit and a plug-in for</a:t>
            </a:r>
            <a:r>
              <a:rPr lang="en-US" sz="1400" dirty="0"/>
              <a:t> </a:t>
            </a:r>
            <a:r>
              <a:rPr lang="en-US" sz="1400" noProof="1"/>
              <a:t>creating and working with JUnit tests.</a:t>
            </a:r>
            <a:endParaRPr lang="en-US" sz="1400" dirty="0"/>
          </a:p>
          <a:p>
            <a:pPr marL="339725" indent="-339725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§"/>
              <a:defRPr/>
            </a:pPr>
            <a:r>
              <a:rPr lang="bg-BG" sz="1400" dirty="0"/>
              <a:t>Eclipse allows you to quickly create test case classes and test suite classes to write your test code </a:t>
            </a:r>
            <a:r>
              <a:rPr lang="bg-BG" sz="1400" dirty="0" smtClean="0"/>
              <a:t>in</a:t>
            </a:r>
            <a:endParaRPr lang="en-US" sz="1600" dirty="0" smtClean="0"/>
          </a:p>
        </p:txBody>
      </p:sp>
      <p:pic>
        <p:nvPicPr>
          <p:cNvPr id="542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325" y="76200"/>
            <a:ext cx="151447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27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14600"/>
            <a:ext cx="3246438" cy="424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279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735388"/>
            <a:ext cx="4876800" cy="2513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4280" name="AutoShape 7"/>
          <p:cNvSpPr>
            <a:spLocks noChangeArrowheads="1"/>
          </p:cNvSpPr>
          <p:nvPr/>
        </p:nvSpPr>
        <p:spPr bwMode="auto">
          <a:xfrm>
            <a:off x="3657600" y="44958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4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grpSp>
        <p:nvGrpSpPr>
          <p:cNvPr id="54281" name="Group 14"/>
          <p:cNvGrpSpPr>
            <a:grpSpLocks/>
          </p:cNvGrpSpPr>
          <p:nvPr/>
        </p:nvGrpSpPr>
        <p:grpSpPr bwMode="auto">
          <a:xfrm>
            <a:off x="1981200" y="2879725"/>
            <a:ext cx="6934200" cy="1747838"/>
            <a:chOff x="1248" y="1622"/>
            <a:chExt cx="4368" cy="1101"/>
          </a:xfrm>
        </p:grpSpPr>
        <p:sp>
          <p:nvSpPr>
            <p:cNvPr id="54282" name="Oval 8"/>
            <p:cNvSpPr>
              <a:spLocks noChangeArrowheads="1"/>
            </p:cNvSpPr>
            <p:nvPr/>
          </p:nvSpPr>
          <p:spPr bwMode="auto">
            <a:xfrm>
              <a:off x="3840" y="2627"/>
              <a:ext cx="768" cy="96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4283" name="Text Box 10"/>
            <p:cNvSpPr txBox="1">
              <a:spLocks noChangeArrowheads="1"/>
            </p:cNvSpPr>
            <p:nvPr/>
          </p:nvSpPr>
          <p:spPr bwMode="auto">
            <a:xfrm>
              <a:off x="2544" y="1622"/>
              <a:ext cx="3072" cy="528"/>
            </a:xfrm>
            <a:prstGeom prst="rect">
              <a:avLst/>
            </a:prstGeom>
            <a:solidFill>
              <a:srgbClr val="C0C0C0"/>
            </a:solidFill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pitchFamily="18" charset="0"/>
                </a:rPr>
                <a:t>Put the test case class into the same package as the tested class.</a:t>
              </a:r>
              <a:endParaRPr lang="bg-BG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54284" name="Oval 11"/>
            <p:cNvSpPr>
              <a:spLocks noChangeArrowheads="1"/>
            </p:cNvSpPr>
            <p:nvPr/>
          </p:nvSpPr>
          <p:spPr bwMode="auto">
            <a:xfrm>
              <a:off x="1248" y="1796"/>
              <a:ext cx="768" cy="96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4285" name="Line 12"/>
            <p:cNvSpPr>
              <a:spLocks noChangeShapeType="1"/>
            </p:cNvSpPr>
            <p:nvPr/>
          </p:nvSpPr>
          <p:spPr bwMode="auto">
            <a:xfrm>
              <a:off x="2011" y="1847"/>
              <a:ext cx="528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286" name="Line 13"/>
            <p:cNvSpPr>
              <a:spLocks noChangeShapeType="1"/>
            </p:cNvSpPr>
            <p:nvPr/>
          </p:nvSpPr>
          <p:spPr bwMode="auto">
            <a:xfrm flipH="1" flipV="1">
              <a:off x="4052" y="2145"/>
              <a:ext cx="144" cy="4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460807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 </a:t>
            </a:r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A unit test is a </a:t>
            </a:r>
            <a:r>
              <a:rPr lang="en-US" altLang="en-US" i="1" dirty="0">
                <a:solidFill>
                  <a:srgbClr val="FF5935"/>
                </a:solidFill>
              </a:rPr>
              <a:t>piece of code </a:t>
            </a:r>
            <a:r>
              <a:rPr lang="en-US" altLang="en-US" dirty="0"/>
              <a:t>written by a developer that </a:t>
            </a:r>
            <a:r>
              <a:rPr lang="en-US" altLang="en-US" i="1" dirty="0">
                <a:solidFill>
                  <a:srgbClr val="FF5935"/>
                </a:solidFill>
              </a:rPr>
              <a:t>executes a specific functionality </a:t>
            </a:r>
            <a:r>
              <a:rPr lang="en-US" altLang="en-US" dirty="0"/>
              <a:t>in the </a:t>
            </a:r>
            <a:r>
              <a:rPr lang="en-US" altLang="en-US" dirty="0" smtClean="0"/>
              <a:t>software under test (SUT). 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Unit tests ensure that code is working as intended and </a:t>
            </a:r>
            <a:r>
              <a:rPr lang="en-US" altLang="en-US" i="1" dirty="0">
                <a:solidFill>
                  <a:srgbClr val="FF5935"/>
                </a:solidFill>
              </a:rPr>
              <a:t>validate</a:t>
            </a:r>
            <a:r>
              <a:rPr lang="en-US" altLang="en-US" dirty="0">
                <a:solidFill>
                  <a:srgbClr val="FF5935"/>
                </a:solidFill>
              </a:rPr>
              <a:t> </a:t>
            </a:r>
            <a:r>
              <a:rPr lang="en-US" altLang="en-US" dirty="0"/>
              <a:t>that this is still the case after code changes.</a:t>
            </a:r>
          </a:p>
        </p:txBody>
      </p:sp>
    </p:spTree>
    <p:extLst>
      <p:ext uri="{BB962C8B-B14F-4D97-AF65-F5344CB8AC3E}">
        <p14:creationId xmlns:p14="http://schemas.microsoft.com/office/powerpoint/2010/main" val="32128629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Viewing results in Eclipse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8855" name="Picture 7" descr="junit4-exam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981200"/>
            <a:ext cx="4356100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6" name="AutoShape 8"/>
          <p:cNvSpPr>
            <a:spLocks noChangeArrowheads="1"/>
          </p:cNvSpPr>
          <p:nvPr/>
        </p:nvSpPr>
        <p:spPr bwMode="auto">
          <a:xfrm>
            <a:off x="533400" y="1524000"/>
            <a:ext cx="1828800" cy="838200"/>
          </a:xfrm>
          <a:prstGeom prst="wedgeRoundRectCallout">
            <a:avLst>
              <a:gd name="adj1" fmla="val 96963"/>
              <a:gd name="adj2" fmla="val 138069"/>
              <a:gd name="adj3" fmla="val 16667"/>
            </a:avLst>
          </a:prstGeom>
          <a:solidFill>
            <a:srgbClr val="FFFF99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800">
                <a:latin typeface="Trebuchet MS" panose="020B0603020202020204" pitchFamily="34" charset="0"/>
                <a:cs typeface="Times New Roman" panose="02020603050405020304" pitchFamily="18" charset="0"/>
              </a:rPr>
              <a:t>Bar is green if</a:t>
            </a:r>
          </a:p>
          <a:p>
            <a:pPr algn="ctr"/>
            <a:r>
              <a:rPr lang="en-US" altLang="en-US" sz="1800" i="1">
                <a:latin typeface="Trebuchet MS" panose="020B0603020202020204" pitchFamily="34" charset="0"/>
                <a:cs typeface="Times New Roman" panose="02020603050405020304" pitchFamily="18" charset="0"/>
              </a:rPr>
              <a:t>all</a:t>
            </a:r>
            <a:r>
              <a:rPr lang="en-US" altLang="en-US" sz="1800">
                <a:latin typeface="Trebuchet MS" panose="020B0603020202020204" pitchFamily="34" charset="0"/>
                <a:cs typeface="Times New Roman" panose="02020603050405020304" pitchFamily="18" charset="0"/>
              </a:rPr>
              <a:t> tests pass,</a:t>
            </a:r>
          </a:p>
          <a:p>
            <a:pPr algn="ctr"/>
            <a:r>
              <a:rPr lang="en-US" altLang="en-US" sz="1800">
                <a:latin typeface="Trebuchet MS" panose="020B0603020202020204" pitchFamily="34" charset="0"/>
                <a:cs typeface="Times New Roman" panose="02020603050405020304" pitchFamily="18" charset="0"/>
              </a:rPr>
              <a:t>red otherwise</a:t>
            </a:r>
          </a:p>
        </p:txBody>
      </p:sp>
      <p:sp>
        <p:nvSpPr>
          <p:cNvPr id="78857" name="AutoShape 9"/>
          <p:cNvSpPr>
            <a:spLocks noChangeArrowheads="1"/>
          </p:cNvSpPr>
          <p:nvPr/>
        </p:nvSpPr>
        <p:spPr bwMode="auto">
          <a:xfrm>
            <a:off x="2667000" y="1143000"/>
            <a:ext cx="1447800" cy="609600"/>
          </a:xfrm>
          <a:prstGeom prst="wedgeRoundRectCallout">
            <a:avLst>
              <a:gd name="adj1" fmla="val 32125"/>
              <a:gd name="adj2" fmla="val 213023"/>
              <a:gd name="adj3" fmla="val 16667"/>
            </a:avLst>
          </a:prstGeom>
          <a:solidFill>
            <a:srgbClr val="FFFF99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800">
                <a:latin typeface="Trebuchet MS" panose="020B0603020202020204" pitchFamily="34" charset="0"/>
                <a:cs typeface="Times New Roman" panose="02020603050405020304" pitchFamily="18" charset="0"/>
              </a:rPr>
              <a:t>Ran 10 of</a:t>
            </a:r>
          </a:p>
          <a:p>
            <a:pPr algn="ctr"/>
            <a:r>
              <a:rPr lang="en-US" altLang="en-US" sz="1800">
                <a:latin typeface="Trebuchet MS" panose="020B0603020202020204" pitchFamily="34" charset="0"/>
                <a:cs typeface="Times New Roman" panose="02020603050405020304" pitchFamily="18" charset="0"/>
              </a:rPr>
              <a:t>the 10 tests</a:t>
            </a:r>
          </a:p>
        </p:txBody>
      </p:sp>
      <p:sp>
        <p:nvSpPr>
          <p:cNvPr id="78858" name="AutoShape 10"/>
          <p:cNvSpPr>
            <a:spLocks noChangeArrowheads="1"/>
          </p:cNvSpPr>
          <p:nvPr/>
        </p:nvSpPr>
        <p:spPr bwMode="auto">
          <a:xfrm>
            <a:off x="4267200" y="1143000"/>
            <a:ext cx="1447800" cy="609600"/>
          </a:xfrm>
          <a:prstGeom prst="wedgeRoundRectCallout">
            <a:avLst>
              <a:gd name="adj1" fmla="val 79935"/>
              <a:gd name="adj2" fmla="val 214324"/>
              <a:gd name="adj3" fmla="val 16667"/>
            </a:avLst>
          </a:prstGeom>
          <a:solidFill>
            <a:srgbClr val="FFFF99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800">
                <a:latin typeface="Trebuchet MS" panose="020B0603020202020204" pitchFamily="34" charset="0"/>
                <a:cs typeface="Times New Roman" panose="02020603050405020304" pitchFamily="18" charset="0"/>
              </a:rPr>
              <a:t>No tests</a:t>
            </a:r>
          </a:p>
          <a:p>
            <a:pPr algn="ctr"/>
            <a:r>
              <a:rPr lang="en-US" altLang="en-US" sz="1800">
                <a:latin typeface="Trebuchet MS" panose="020B0603020202020204" pitchFamily="34" charset="0"/>
                <a:cs typeface="Times New Roman" panose="02020603050405020304" pitchFamily="18" charset="0"/>
              </a:rPr>
              <a:t>failed, but...</a:t>
            </a:r>
          </a:p>
        </p:txBody>
      </p:sp>
      <p:sp>
        <p:nvSpPr>
          <p:cNvPr id="78860" name="AutoShape 12"/>
          <p:cNvSpPr>
            <a:spLocks noChangeArrowheads="1"/>
          </p:cNvSpPr>
          <p:nvPr/>
        </p:nvSpPr>
        <p:spPr bwMode="auto">
          <a:xfrm>
            <a:off x="5867400" y="1143000"/>
            <a:ext cx="2590800" cy="609600"/>
          </a:xfrm>
          <a:prstGeom prst="wedgeRoundRectCallout">
            <a:avLst>
              <a:gd name="adj1" fmla="val -87069"/>
              <a:gd name="adj2" fmla="val 213542"/>
              <a:gd name="adj3" fmla="val 16667"/>
            </a:avLst>
          </a:prstGeom>
          <a:solidFill>
            <a:srgbClr val="FFFF99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800">
                <a:latin typeface="Trebuchet MS" panose="020B0603020202020204" pitchFamily="34" charset="0"/>
                <a:cs typeface="Times New Roman" panose="02020603050405020304" pitchFamily="18" charset="0"/>
              </a:rPr>
              <a:t>Something unexpected</a:t>
            </a:r>
          </a:p>
          <a:p>
            <a:pPr algn="ctr"/>
            <a:r>
              <a:rPr lang="en-US" altLang="en-US" sz="1800">
                <a:latin typeface="Trebuchet MS" panose="020B0603020202020204" pitchFamily="34" charset="0"/>
                <a:cs typeface="Times New Roman" panose="02020603050405020304" pitchFamily="18" charset="0"/>
              </a:rPr>
              <a:t>happened in two tests</a:t>
            </a:r>
          </a:p>
        </p:txBody>
      </p:sp>
      <p:sp>
        <p:nvSpPr>
          <p:cNvPr id="78861" name="AutoShape 13"/>
          <p:cNvSpPr>
            <a:spLocks noChangeArrowheads="1"/>
          </p:cNvSpPr>
          <p:nvPr/>
        </p:nvSpPr>
        <p:spPr bwMode="auto">
          <a:xfrm>
            <a:off x="381000" y="3505200"/>
            <a:ext cx="2209800" cy="457200"/>
          </a:xfrm>
          <a:prstGeom prst="wedgeRoundRectCallout">
            <a:avLst>
              <a:gd name="adj1" fmla="val 93532"/>
              <a:gd name="adj2" fmla="val 27083"/>
              <a:gd name="adj3" fmla="val 16667"/>
            </a:avLst>
          </a:prstGeom>
          <a:solidFill>
            <a:srgbClr val="CCFFCC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800">
                <a:latin typeface="Trebuchet MS" panose="020B0603020202020204" pitchFamily="34" charset="0"/>
                <a:cs typeface="Times New Roman" panose="02020603050405020304" pitchFamily="18" charset="0"/>
              </a:rPr>
              <a:t>This test passed</a:t>
            </a:r>
          </a:p>
        </p:txBody>
      </p:sp>
      <p:sp>
        <p:nvSpPr>
          <p:cNvPr id="78862" name="AutoShape 14"/>
          <p:cNvSpPr>
            <a:spLocks noChangeArrowheads="1"/>
          </p:cNvSpPr>
          <p:nvPr/>
        </p:nvSpPr>
        <p:spPr bwMode="auto">
          <a:xfrm>
            <a:off x="457200" y="4191000"/>
            <a:ext cx="2209800" cy="457200"/>
          </a:xfrm>
          <a:prstGeom prst="wedgeRoundRectCallout">
            <a:avLst>
              <a:gd name="adj1" fmla="val 91380"/>
              <a:gd name="adj2" fmla="val 206944"/>
              <a:gd name="adj3" fmla="val 16667"/>
            </a:avLst>
          </a:prstGeom>
          <a:solidFill>
            <a:srgbClr val="FFB4B4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800">
                <a:latin typeface="Trebuchet MS" panose="020B0603020202020204" pitchFamily="34" charset="0"/>
                <a:cs typeface="Times New Roman" panose="02020603050405020304" pitchFamily="18" charset="0"/>
              </a:rPr>
              <a:t>Something is wrong</a:t>
            </a:r>
          </a:p>
        </p:txBody>
      </p:sp>
      <p:sp>
        <p:nvSpPr>
          <p:cNvPr id="78863" name="AutoShape 15"/>
          <p:cNvSpPr>
            <a:spLocks noChangeArrowheads="1"/>
          </p:cNvSpPr>
          <p:nvPr/>
        </p:nvSpPr>
        <p:spPr bwMode="auto">
          <a:xfrm>
            <a:off x="304800" y="5257800"/>
            <a:ext cx="2286000" cy="1143000"/>
          </a:xfrm>
          <a:prstGeom prst="wedgeRoundRectCallout">
            <a:avLst>
              <a:gd name="adj1" fmla="val 67639"/>
              <a:gd name="adj2" fmla="val -23333"/>
              <a:gd name="adj3" fmla="val 16667"/>
            </a:avLst>
          </a:prstGeom>
          <a:solidFill>
            <a:srgbClr val="FFFF99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800">
                <a:latin typeface="Trebuchet MS" panose="020B0603020202020204" pitchFamily="34" charset="0"/>
                <a:cs typeface="Times New Roman" panose="02020603050405020304" pitchFamily="18" charset="0"/>
              </a:rPr>
              <a:t>Depending on your</a:t>
            </a:r>
          </a:p>
          <a:p>
            <a:pPr algn="ctr"/>
            <a:r>
              <a:rPr lang="en-US" altLang="en-US" sz="1800">
                <a:latin typeface="Trebuchet MS" panose="020B0603020202020204" pitchFamily="34" charset="0"/>
                <a:cs typeface="Times New Roman" panose="02020603050405020304" pitchFamily="18" charset="0"/>
              </a:rPr>
              <a:t>preferences, this</a:t>
            </a:r>
          </a:p>
          <a:p>
            <a:pPr algn="ctr"/>
            <a:r>
              <a:rPr lang="en-US" altLang="en-US" sz="1800">
                <a:latin typeface="Trebuchet MS" panose="020B0603020202020204" pitchFamily="34" charset="0"/>
                <a:cs typeface="Times New Roman" panose="02020603050405020304" pitchFamily="18" charset="0"/>
              </a:rPr>
              <a:t>window might show</a:t>
            </a:r>
          </a:p>
          <a:p>
            <a:pPr algn="ctr"/>
            <a:r>
              <a:rPr lang="en-US" altLang="en-US" sz="1800" i="1">
                <a:latin typeface="Trebuchet MS" panose="020B0603020202020204" pitchFamily="34" charset="0"/>
                <a:cs typeface="Times New Roman" panose="02020603050405020304" pitchFamily="18" charset="0"/>
              </a:rPr>
              <a:t>only</a:t>
            </a:r>
            <a:r>
              <a:rPr lang="en-US" altLang="en-US" sz="1800">
                <a:latin typeface="Trebuchet MS" panose="020B0603020202020204" pitchFamily="34" charset="0"/>
                <a:cs typeface="Times New Roman" panose="02020603050405020304" pitchFamily="18" charset="0"/>
              </a:rPr>
              <a:t> failed tests</a:t>
            </a:r>
          </a:p>
        </p:txBody>
      </p:sp>
      <p:sp>
        <p:nvSpPr>
          <p:cNvPr id="78864" name="AutoShape 16"/>
          <p:cNvSpPr>
            <a:spLocks noChangeArrowheads="1"/>
          </p:cNvSpPr>
          <p:nvPr/>
        </p:nvSpPr>
        <p:spPr bwMode="auto">
          <a:xfrm>
            <a:off x="7620000" y="3124200"/>
            <a:ext cx="1371600" cy="990600"/>
          </a:xfrm>
          <a:prstGeom prst="wedgeRoundRectCallout">
            <a:avLst>
              <a:gd name="adj1" fmla="val -193981"/>
              <a:gd name="adj2" fmla="val 22917"/>
              <a:gd name="adj3" fmla="val 16667"/>
            </a:avLst>
          </a:prstGeom>
          <a:solidFill>
            <a:srgbClr val="CC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800">
                <a:latin typeface="Trebuchet MS" panose="020B0603020202020204" pitchFamily="34" charset="0"/>
                <a:cs typeface="Times New Roman" panose="02020603050405020304" pitchFamily="18" charset="0"/>
              </a:rPr>
              <a:t>This is how</a:t>
            </a:r>
          </a:p>
          <a:p>
            <a:pPr algn="ctr"/>
            <a:r>
              <a:rPr lang="en-US" altLang="en-US" sz="1800">
                <a:latin typeface="Trebuchet MS" panose="020B0603020202020204" pitchFamily="34" charset="0"/>
                <a:cs typeface="Times New Roman" panose="02020603050405020304" pitchFamily="18" charset="0"/>
              </a:rPr>
              <a:t>long the</a:t>
            </a:r>
          </a:p>
          <a:p>
            <a:pPr algn="ctr"/>
            <a:r>
              <a:rPr lang="en-US" altLang="en-US" sz="1800">
                <a:latin typeface="Trebuchet MS" panose="020B0603020202020204" pitchFamily="34" charset="0"/>
                <a:cs typeface="Times New Roman" panose="02020603050405020304" pitchFamily="18" charset="0"/>
              </a:rPr>
              <a:t>test took</a:t>
            </a:r>
          </a:p>
        </p:txBody>
      </p:sp>
    </p:spTree>
    <p:extLst>
      <p:ext uri="{BB962C8B-B14F-4D97-AF65-F5344CB8AC3E}">
        <p14:creationId xmlns:p14="http://schemas.microsoft.com/office/powerpoint/2010/main" val="3511263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78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78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1000"/>
                                        <p:tgtEl>
                                          <p:spTgt spid="78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78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6" grpId="0" animBg="1"/>
      <p:bldP spid="78857" grpId="0" animBg="1"/>
      <p:bldP spid="78858" grpId="0" animBg="1"/>
      <p:bldP spid="78860" grpId="0" animBg="1"/>
      <p:bldP spid="78861" grpId="0" animBg="1"/>
      <p:bldP spid="78862" grpId="0" animBg="1"/>
      <p:bldP spid="78863" grpId="0" animBg="1"/>
      <p:bldP spid="7886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Test Runners</a:t>
            </a:r>
            <a:r>
              <a:rPr lang="en-US" dirty="0"/>
              <a:t>: </a:t>
            </a:r>
            <a:r>
              <a:rPr lang="en-US" dirty="0" smtClean="0"/>
              <a:t>Eclipse </a:t>
            </a:r>
            <a:r>
              <a:rPr lang="en-US" dirty="0" err="1" smtClean="0"/>
              <a:t>JUnit</a:t>
            </a:r>
            <a:endParaRPr lang="en-US" dirty="0"/>
          </a:p>
        </p:txBody>
      </p:sp>
      <p:sp>
        <p:nvSpPr>
          <p:cNvPr id="3789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1400" dirty="0"/>
              <a:t>You can also run your tests from via your own code. The </a:t>
            </a:r>
            <a:r>
              <a:rPr lang="en-US" sz="1400" dirty="0" err="1"/>
              <a:t>org.junit.runner.JUnitCore</a:t>
            </a:r>
            <a:r>
              <a:rPr lang="en-US" sz="1400" dirty="0"/>
              <a:t> class provides the </a:t>
            </a:r>
            <a:r>
              <a:rPr lang="en-US" sz="1400" dirty="0" err="1"/>
              <a:t>runClasses</a:t>
            </a:r>
            <a:r>
              <a:rPr lang="en-US" sz="1400" dirty="0"/>
              <a:t>() method which allows you to run one or several tests classes. As a return parameter you receive an object of the type </a:t>
            </a:r>
            <a:r>
              <a:rPr lang="en-US" sz="1400" dirty="0" err="1"/>
              <a:t>org.junit.runner.Result</a:t>
            </a:r>
            <a:r>
              <a:rPr lang="en-US" sz="1400" dirty="0"/>
              <a:t>. This object can be used to retrieve information about the tests.</a:t>
            </a:r>
          </a:p>
          <a:p>
            <a:pPr>
              <a:defRPr/>
            </a:pPr>
            <a:r>
              <a:rPr lang="en-US" sz="1400" dirty="0"/>
              <a:t>In your test folder create a new class </a:t>
            </a:r>
            <a:r>
              <a:rPr lang="en-US" sz="1400" dirty="0" err="1"/>
              <a:t>MyTestRunner</a:t>
            </a:r>
            <a:r>
              <a:rPr lang="en-US" sz="1400" dirty="0"/>
              <a:t> with the following code. This class will execute your test class and write potential failures to the console.</a:t>
            </a:r>
          </a:p>
          <a:p>
            <a:pPr marL="82550" indent="0">
              <a:buFont typeface="Wingdings 2" panose="05020102010507070707" pitchFamily="18" charset="2"/>
              <a:buNone/>
              <a:defRPr/>
            </a:pPr>
            <a:endParaRPr lang="en-US" sz="1400" b="1" dirty="0" smtClean="0"/>
          </a:p>
          <a:p>
            <a:pPr marL="82550" indent="0">
              <a:buFont typeface="Wingdings 2" panose="05020102010507070707" pitchFamily="18" charset="2"/>
              <a:buNone/>
              <a:defRPr/>
            </a:pPr>
            <a:r>
              <a:rPr lang="en-US" sz="1400" b="1" dirty="0" smtClean="0"/>
              <a:t>package </a:t>
            </a:r>
            <a:r>
              <a:rPr lang="en-US" sz="1400" b="1" dirty="0" err="1"/>
              <a:t>myJUnitTest</a:t>
            </a:r>
            <a:r>
              <a:rPr lang="en-US" sz="1400" b="1" dirty="0"/>
              <a:t>;</a:t>
            </a:r>
          </a:p>
          <a:p>
            <a:pPr marL="82550" indent="0">
              <a:buFont typeface="Wingdings 2" panose="05020102010507070707" pitchFamily="18" charset="2"/>
              <a:buNone/>
              <a:defRPr/>
            </a:pPr>
            <a:endParaRPr lang="en-US" sz="1400" dirty="0"/>
          </a:p>
          <a:p>
            <a:pPr marL="82550" indent="0">
              <a:buFont typeface="Wingdings 2" panose="05020102010507070707" pitchFamily="18" charset="2"/>
              <a:buNone/>
              <a:defRPr/>
            </a:pPr>
            <a:r>
              <a:rPr lang="en-US" sz="1400" b="1" dirty="0"/>
              <a:t>import </a:t>
            </a:r>
            <a:r>
              <a:rPr lang="en-US" sz="1400" b="1" dirty="0" err="1"/>
              <a:t>org.junit.runner.JUnitCore</a:t>
            </a:r>
            <a:r>
              <a:rPr lang="en-US" sz="1400" b="1" dirty="0"/>
              <a:t>;</a:t>
            </a:r>
          </a:p>
          <a:p>
            <a:pPr marL="82550" indent="0">
              <a:buFont typeface="Wingdings 2" panose="05020102010507070707" pitchFamily="18" charset="2"/>
              <a:buNone/>
              <a:defRPr/>
            </a:pPr>
            <a:r>
              <a:rPr lang="en-US" sz="1400" b="1" dirty="0"/>
              <a:t>import </a:t>
            </a:r>
            <a:r>
              <a:rPr lang="en-US" sz="1400" b="1" dirty="0" err="1"/>
              <a:t>org.junit.runner.Result</a:t>
            </a:r>
            <a:r>
              <a:rPr lang="en-US" sz="1400" b="1" dirty="0"/>
              <a:t>;</a:t>
            </a:r>
          </a:p>
          <a:p>
            <a:pPr marL="82550" indent="0">
              <a:buFont typeface="Wingdings 2" panose="05020102010507070707" pitchFamily="18" charset="2"/>
              <a:buNone/>
              <a:defRPr/>
            </a:pPr>
            <a:r>
              <a:rPr lang="en-US" sz="1400" b="1" dirty="0"/>
              <a:t>import </a:t>
            </a:r>
            <a:r>
              <a:rPr lang="en-US" sz="1400" b="1" dirty="0" err="1"/>
              <a:t>org.junit.runner.notification.Failure</a:t>
            </a:r>
            <a:r>
              <a:rPr lang="en-US" sz="1400" b="1" dirty="0"/>
              <a:t>;</a:t>
            </a:r>
          </a:p>
          <a:p>
            <a:pPr marL="82550" indent="0">
              <a:buFont typeface="Wingdings 2" panose="05020102010507070707" pitchFamily="18" charset="2"/>
              <a:buNone/>
              <a:defRPr/>
            </a:pPr>
            <a:endParaRPr lang="en-US" sz="1400" dirty="0"/>
          </a:p>
          <a:p>
            <a:pPr marL="82550" indent="0">
              <a:buFont typeface="Wingdings 2" panose="05020102010507070707" pitchFamily="18" charset="2"/>
              <a:buNone/>
              <a:defRPr/>
            </a:pPr>
            <a:r>
              <a:rPr lang="en-US" sz="1400" b="1" dirty="0"/>
              <a:t>public class </a:t>
            </a:r>
            <a:r>
              <a:rPr lang="en-US" sz="1400" b="1" dirty="0" err="1"/>
              <a:t>MyTestRunner</a:t>
            </a:r>
            <a:r>
              <a:rPr lang="en-US" sz="1400" b="1" dirty="0"/>
              <a:t> {</a:t>
            </a:r>
          </a:p>
          <a:p>
            <a:pPr marL="82550" indent="0">
              <a:buFont typeface="Wingdings 2" panose="05020102010507070707" pitchFamily="18" charset="2"/>
              <a:buNone/>
              <a:defRPr/>
            </a:pPr>
            <a:r>
              <a:rPr lang="en-US" sz="1400" dirty="0"/>
              <a:t>  </a:t>
            </a:r>
            <a:r>
              <a:rPr lang="en-US" sz="1400" b="1" dirty="0"/>
              <a:t>public static void main(String[] </a:t>
            </a:r>
            <a:r>
              <a:rPr lang="en-US" sz="1400" b="1" dirty="0" err="1"/>
              <a:t>args</a:t>
            </a:r>
            <a:r>
              <a:rPr lang="en-US" sz="1400" b="1" dirty="0"/>
              <a:t>) {</a:t>
            </a:r>
          </a:p>
          <a:p>
            <a:pPr marL="82550" indent="0">
              <a:buFont typeface="Wingdings 2" panose="05020102010507070707" pitchFamily="18" charset="2"/>
              <a:buNone/>
              <a:defRPr/>
            </a:pPr>
            <a:r>
              <a:rPr lang="en-US" sz="1400" dirty="0"/>
              <a:t>    </a:t>
            </a:r>
            <a:r>
              <a:rPr lang="en-US" sz="1400" b="1" dirty="0"/>
              <a:t>Result</a:t>
            </a:r>
            <a:r>
              <a:rPr lang="en-US" sz="1400" dirty="0"/>
              <a:t> </a:t>
            </a:r>
            <a:r>
              <a:rPr lang="en-US" sz="1400" dirty="0" err="1"/>
              <a:t>result</a:t>
            </a:r>
            <a:r>
              <a:rPr lang="en-US" sz="1400" dirty="0"/>
              <a:t> = </a:t>
            </a:r>
            <a:r>
              <a:rPr lang="en-US" sz="1400" dirty="0" err="1"/>
              <a:t>JUnitCore.</a:t>
            </a:r>
            <a:r>
              <a:rPr lang="en-US" sz="1400" i="1" dirty="0" err="1"/>
              <a:t>runClasses</a:t>
            </a:r>
            <a:r>
              <a:rPr lang="en-US" sz="1400" i="1" dirty="0"/>
              <a:t>(</a:t>
            </a:r>
            <a:r>
              <a:rPr lang="en-US" sz="1400" i="1" dirty="0" err="1"/>
              <a:t>MyClassTest.</a:t>
            </a:r>
            <a:r>
              <a:rPr lang="en-US" sz="1400" b="1" i="1" dirty="0" err="1"/>
              <a:t>class</a:t>
            </a:r>
            <a:r>
              <a:rPr lang="en-US" sz="1400" b="1" i="1" dirty="0"/>
              <a:t>);</a:t>
            </a:r>
          </a:p>
          <a:p>
            <a:pPr marL="82550" indent="0">
              <a:buFont typeface="Wingdings 2" panose="05020102010507070707" pitchFamily="18" charset="2"/>
              <a:buNone/>
              <a:defRPr/>
            </a:pPr>
            <a:r>
              <a:rPr lang="en-US" sz="1400" dirty="0"/>
              <a:t>    </a:t>
            </a:r>
            <a:r>
              <a:rPr lang="en-US" sz="1400" b="1" dirty="0"/>
              <a:t>for (Failure </a:t>
            </a:r>
            <a:r>
              <a:rPr lang="en-US" sz="1400" b="1" dirty="0" err="1"/>
              <a:t>failure</a:t>
            </a:r>
            <a:r>
              <a:rPr lang="en-US" sz="1400" b="1" dirty="0"/>
              <a:t> : </a:t>
            </a:r>
            <a:r>
              <a:rPr lang="en-US" sz="1400" b="1" dirty="0" err="1"/>
              <a:t>result.getFailures</a:t>
            </a:r>
            <a:r>
              <a:rPr lang="en-US" sz="1400" b="1" dirty="0"/>
              <a:t>()) {</a:t>
            </a:r>
          </a:p>
          <a:p>
            <a:pPr marL="82550" indent="0">
              <a:buFont typeface="Wingdings 2" panose="05020102010507070707" pitchFamily="18" charset="2"/>
              <a:buNone/>
              <a:defRPr/>
            </a:pPr>
            <a:r>
              <a:rPr lang="en-US" sz="1400" dirty="0"/>
              <a:t>      </a:t>
            </a:r>
            <a:r>
              <a:rPr lang="en-US" sz="1400" dirty="0" err="1"/>
              <a:t>System.</a:t>
            </a:r>
            <a:r>
              <a:rPr lang="en-US" sz="1400" i="1" dirty="0" err="1"/>
              <a:t>out.println</a:t>
            </a:r>
            <a:r>
              <a:rPr lang="en-US" sz="1400" i="1" dirty="0"/>
              <a:t>(</a:t>
            </a:r>
            <a:r>
              <a:rPr lang="en-US" sz="1400" i="1" dirty="0" err="1"/>
              <a:t>failure.toString</a:t>
            </a:r>
            <a:r>
              <a:rPr lang="en-US" sz="1400" i="1" dirty="0"/>
              <a:t>());</a:t>
            </a:r>
          </a:p>
          <a:p>
            <a:pPr marL="82550" indent="0">
              <a:buFont typeface="Wingdings 2" panose="05020102010507070707" pitchFamily="18" charset="2"/>
              <a:buNone/>
              <a:defRPr/>
            </a:pPr>
            <a:r>
              <a:rPr lang="en-US" sz="1400" dirty="0"/>
              <a:t>    }</a:t>
            </a:r>
          </a:p>
          <a:p>
            <a:pPr marL="82550" indent="0">
              <a:buFont typeface="Wingdings 2" panose="05020102010507070707" pitchFamily="18" charset="2"/>
              <a:buNone/>
              <a:defRPr/>
            </a:pPr>
            <a:r>
              <a:rPr lang="en-US" sz="1400" dirty="0"/>
              <a:t>  }</a:t>
            </a:r>
          </a:p>
          <a:p>
            <a:pPr marL="82550" indent="0">
              <a:buFont typeface="Wingdings 2" panose="05020102010507070707" pitchFamily="18" charset="2"/>
              <a:buNone/>
              <a:defRPr/>
            </a:pPr>
            <a:r>
              <a:rPr lang="en-US" sz="1400" dirty="0"/>
              <a:t>} </a:t>
            </a:r>
            <a:endParaRPr lang="en-US" sz="1600" dirty="0" smtClean="0"/>
          </a:p>
        </p:txBody>
      </p:sp>
      <p:pic>
        <p:nvPicPr>
          <p:cNvPr id="573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325" y="76200"/>
            <a:ext cx="151447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49199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3800" dirty="0"/>
              <a:t>Test </a:t>
            </a:r>
            <a:r>
              <a:rPr lang="en-US" sz="3800" dirty="0" smtClean="0"/>
              <a:t>Suites</a:t>
            </a:r>
            <a:r>
              <a:rPr lang="en-US" sz="3800" dirty="0"/>
              <a:t>: </a:t>
            </a:r>
            <a:r>
              <a:rPr lang="en-US" sz="3800" dirty="0" smtClean="0"/>
              <a:t>Advantages </a:t>
            </a:r>
            <a:r>
              <a:rPr lang="en-US" sz="3800" dirty="0"/>
              <a:t>and </a:t>
            </a:r>
            <a:r>
              <a:rPr lang="en-US" sz="3800" dirty="0" smtClean="0"/>
              <a:t>Disadvantages</a:t>
            </a:r>
            <a:endParaRPr lang="en-US" sz="3800" dirty="0"/>
          </a:p>
        </p:txBody>
      </p:sp>
      <p:sp>
        <p:nvSpPr>
          <p:cNvPr id="5079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1800" dirty="0" smtClean="0"/>
              <a:t>Obviously you have to test your code to get it working in the first place:</a:t>
            </a:r>
          </a:p>
          <a:p>
            <a:pPr lvl="1"/>
            <a:r>
              <a:rPr lang="en-US" altLang="en-US" sz="1800" dirty="0" smtClean="0"/>
              <a:t>You can do ad hoc testing (running whatever tests occur to you at the moment).</a:t>
            </a:r>
          </a:p>
          <a:p>
            <a:pPr lvl="1"/>
            <a:r>
              <a:rPr lang="en-US" altLang="en-US" sz="1800" dirty="0" smtClean="0"/>
              <a:t>You can build </a:t>
            </a:r>
            <a:r>
              <a:rPr lang="en-US" altLang="en-US" sz="1800" b="1" i="1" dirty="0" smtClean="0">
                <a:solidFill>
                  <a:srgbClr val="FF5935"/>
                </a:solidFill>
              </a:rPr>
              <a:t>a test suite</a:t>
            </a:r>
            <a:r>
              <a:rPr lang="en-US" altLang="en-US" sz="1800" i="1" dirty="0" smtClean="0">
                <a:solidFill>
                  <a:srgbClr val="FF5935"/>
                </a:solidFill>
              </a:rPr>
              <a:t> </a:t>
            </a:r>
            <a:r>
              <a:rPr lang="en-US" altLang="en-US" sz="1800" dirty="0" smtClean="0"/>
              <a:t>(a thorough set of tests that can be run at any time).</a:t>
            </a:r>
          </a:p>
          <a:p>
            <a:r>
              <a:rPr lang="en-US" altLang="en-US" sz="1800" b="1" dirty="0" smtClean="0">
                <a:solidFill>
                  <a:srgbClr val="FF0000"/>
                </a:solidFill>
              </a:rPr>
              <a:t>Disadvantages of a test suite:</a:t>
            </a:r>
          </a:p>
          <a:p>
            <a:pPr lvl="1"/>
            <a:r>
              <a:rPr lang="en-US" altLang="en-US" sz="1800" dirty="0" smtClean="0"/>
              <a:t>It’s a lot of extra programming:</a:t>
            </a:r>
          </a:p>
          <a:p>
            <a:pPr lvl="2"/>
            <a:r>
              <a:rPr lang="en-US" altLang="en-US" sz="1800" dirty="0" smtClean="0"/>
              <a:t>This is true, but use of a good test framework can help quite a bit.</a:t>
            </a:r>
          </a:p>
          <a:p>
            <a:pPr lvl="1"/>
            <a:r>
              <a:rPr lang="en-US" altLang="en-US" sz="1800" dirty="0" smtClean="0"/>
              <a:t>You don’t have time to do all that extra work:</a:t>
            </a:r>
          </a:p>
          <a:p>
            <a:pPr lvl="2"/>
            <a:r>
              <a:rPr lang="en-US" altLang="en-US" sz="1800" dirty="0" smtClean="0"/>
              <a:t>False--Experiments repeatedly show that test suites reduce debugging time more than the amount spent building the test suite.</a:t>
            </a:r>
          </a:p>
          <a:p>
            <a:r>
              <a:rPr lang="en-US" altLang="en-US" sz="1800" b="1" dirty="0" smtClean="0">
                <a:solidFill>
                  <a:srgbClr val="FF0000"/>
                </a:solidFill>
              </a:rPr>
              <a:t>Advantages of a test suite:</a:t>
            </a:r>
          </a:p>
          <a:p>
            <a:pPr lvl="1"/>
            <a:r>
              <a:rPr lang="en-US" altLang="en-US" sz="1800" dirty="0" smtClean="0"/>
              <a:t>Reduces total number of bugs in delivered code.</a:t>
            </a:r>
          </a:p>
        </p:txBody>
      </p:sp>
    </p:spTree>
    <p:extLst>
      <p:ext uri="{BB962C8B-B14F-4D97-AF65-F5344CB8AC3E}">
        <p14:creationId xmlns:p14="http://schemas.microsoft.com/office/powerpoint/2010/main" val="35797384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7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07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07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07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07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07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JUnit Testing Tips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Code a little, test a little, code a little, test a little . . .</a:t>
            </a:r>
          </a:p>
          <a:p>
            <a:r>
              <a:rPr lang="en-US" sz="2000" dirty="0"/>
              <a:t>Run your tests as often as possible, at least as often as you run the compiler.</a:t>
            </a:r>
          </a:p>
          <a:p>
            <a:r>
              <a:rPr lang="en-US" sz="2000" dirty="0"/>
              <a:t>Begin by writing tests for the areas of the code that you’re the most worried about . . .write tests that have the highest possible return on your testing investment.</a:t>
            </a:r>
          </a:p>
          <a:p>
            <a:r>
              <a:rPr lang="en-US" sz="2000" dirty="0"/>
              <a:t>When you need to add new functionality to the system, write the tests first.</a:t>
            </a:r>
          </a:p>
          <a:p>
            <a:r>
              <a:rPr lang="en-US" sz="2000" dirty="0"/>
              <a:t>If you find yourself debugging using </a:t>
            </a:r>
            <a:r>
              <a:rPr lang="en-US" sz="2000" dirty="0" err="1"/>
              <a:t>System.out.println</a:t>
            </a:r>
            <a:r>
              <a:rPr lang="en-US" sz="2000" dirty="0"/>
              <a:t>(), write a test case instead.</a:t>
            </a:r>
          </a:p>
          <a:p>
            <a:r>
              <a:rPr lang="en-US" sz="2000" dirty="0"/>
              <a:t>When a bug is reported, write a test case to expose the bug.</a:t>
            </a:r>
          </a:p>
          <a:p>
            <a:r>
              <a:rPr lang="en-US" sz="2000" dirty="0"/>
              <a:t>Don’t deliver code that doesn’t pass all the tests.</a:t>
            </a:r>
          </a:p>
          <a:p>
            <a:r>
              <a:rPr lang="en-US" sz="2000" dirty="0"/>
              <a:t>Separate production and test code:</a:t>
            </a:r>
          </a:p>
          <a:p>
            <a:r>
              <a:rPr lang="en-US" sz="2000" dirty="0"/>
              <a:t>But typically in the same packages.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475683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Content Placeholder 1"/>
          <p:cNvSpPr>
            <a:spLocks noGrp="1"/>
          </p:cNvSpPr>
          <p:nvPr>
            <p:ph idx="1"/>
          </p:nvPr>
        </p:nvSpPr>
        <p:spPr>
          <a:xfrm>
            <a:off x="1114425" y="2057400"/>
            <a:ext cx="7499350" cy="3657600"/>
          </a:xfrm>
        </p:spPr>
        <p:txBody>
          <a:bodyPr/>
          <a:lstStyle/>
          <a:p>
            <a:pPr marL="82550" indent="0" algn="ctr">
              <a:buFont typeface="Wingdings 2" panose="05020102010507070707" pitchFamily="18" charset="2"/>
              <a:buNone/>
            </a:pPr>
            <a:r>
              <a:rPr lang="en-US" altLang="en-US" sz="8800" smtClean="0">
                <a:solidFill>
                  <a:srgbClr val="FF0000"/>
                </a:solidFill>
              </a:rPr>
              <a:t>DEMO </a:t>
            </a:r>
          </a:p>
          <a:p>
            <a:pPr marL="82550" indent="0" algn="ctr">
              <a:buFont typeface="Wingdings 2" panose="05020102010507070707" pitchFamily="18" charset="2"/>
              <a:buNone/>
            </a:pPr>
            <a:r>
              <a:rPr lang="en-US" altLang="en-US" smtClean="0">
                <a:solidFill>
                  <a:srgbClr val="FF0000"/>
                </a:solidFill>
              </a:rPr>
              <a:t>(JUnitDemo.pdf)</a:t>
            </a:r>
          </a:p>
        </p:txBody>
      </p:sp>
    </p:spTree>
    <p:extLst>
      <p:ext uri="{BB962C8B-B14F-4D97-AF65-F5344CB8AC3E}">
        <p14:creationId xmlns:p14="http://schemas.microsoft.com/office/powerpoint/2010/main" val="6432238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</a:p>
        </p:txBody>
      </p:sp>
      <p:sp>
        <p:nvSpPr>
          <p:cNvPr id="25606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8382000" cy="4530725"/>
          </a:xfrm>
        </p:spPr>
        <p:txBody>
          <a:bodyPr/>
          <a:lstStyle/>
          <a:p>
            <a:r>
              <a:rPr lang="en-US" sz="1400" dirty="0" smtClean="0"/>
              <a:t>Some </a:t>
            </a:r>
            <a:r>
              <a:rPr lang="en-US" sz="1400" dirty="0" err="1" smtClean="0"/>
              <a:t>JUnit</a:t>
            </a:r>
            <a:r>
              <a:rPr lang="en-US" sz="1400" dirty="0" smtClean="0"/>
              <a:t> tutorials</a:t>
            </a:r>
          </a:p>
          <a:p>
            <a:pPr lvl="1"/>
            <a:r>
              <a:rPr lang="en-US" sz="1400" dirty="0">
                <a:hlinkClick r:id="rId2"/>
              </a:rPr>
              <a:t>http://open.ncsu.edu/se/tutorials/junit/</a:t>
            </a:r>
            <a:endParaRPr lang="en-US" sz="1400" dirty="0"/>
          </a:p>
          <a:p>
            <a:pPr lvl="2">
              <a:buNone/>
            </a:pPr>
            <a:r>
              <a:rPr lang="en-US" sz="1200" dirty="0" smtClean="0"/>
              <a:t>Laurie </a:t>
            </a:r>
            <a:r>
              <a:rPr lang="en-US" sz="1200" dirty="0"/>
              <a:t>Williams, </a:t>
            </a:r>
            <a:r>
              <a:rPr lang="en-US" sz="1200" dirty="0" err="1"/>
              <a:t>Dright</a:t>
            </a:r>
            <a:r>
              <a:rPr lang="en-US" sz="1200" dirty="0"/>
              <a:t> Ho, and Sarah </a:t>
            </a:r>
            <a:r>
              <a:rPr lang="en-US" sz="1200" dirty="0" smtClean="0"/>
              <a:t>Smith</a:t>
            </a:r>
          </a:p>
          <a:p>
            <a:pPr lvl="1"/>
            <a:r>
              <a:rPr lang="en-US" sz="1400" dirty="0" smtClean="0">
                <a:hlinkClick r:id="rId3"/>
              </a:rPr>
              <a:t>http://www.laliluna.de/eclipse-junit-testing-tutorial.html</a:t>
            </a:r>
            <a:endParaRPr lang="en-US" sz="1400" dirty="0" smtClean="0"/>
          </a:p>
          <a:p>
            <a:pPr lvl="2">
              <a:buNone/>
            </a:pPr>
            <a:r>
              <a:rPr lang="en-US" sz="1200" dirty="0" err="1" smtClean="0"/>
              <a:t>Sascha</a:t>
            </a:r>
            <a:r>
              <a:rPr lang="en-US" sz="1200" dirty="0" smtClean="0"/>
              <a:t> </a:t>
            </a:r>
            <a:r>
              <a:rPr lang="en-US" sz="1200" dirty="0" err="1"/>
              <a:t>Wolski</a:t>
            </a:r>
            <a:r>
              <a:rPr lang="en-US" sz="1200" dirty="0"/>
              <a:t> and Sebastian </a:t>
            </a:r>
            <a:r>
              <a:rPr lang="en-US" sz="1200" dirty="0" err="1" smtClean="0"/>
              <a:t>Hennebrueder</a:t>
            </a:r>
            <a:endParaRPr lang="en-US" sz="1200" dirty="0"/>
          </a:p>
          <a:p>
            <a:pPr lvl="1"/>
            <a:r>
              <a:rPr lang="en-US" sz="1200" dirty="0">
                <a:hlinkClick r:id="rId4"/>
              </a:rPr>
              <a:t>http://www.diasparsoftware.com/template.php?content=jUnitStarterGuide</a:t>
            </a:r>
            <a:endParaRPr lang="en-US" sz="1200" dirty="0"/>
          </a:p>
          <a:p>
            <a:pPr lvl="2">
              <a:buFontTx/>
              <a:buNone/>
            </a:pPr>
            <a:r>
              <a:rPr lang="en-US" sz="1200" dirty="0" err="1" smtClean="0"/>
              <a:t>Diaspar</a:t>
            </a:r>
            <a:r>
              <a:rPr lang="en-US" sz="1200" dirty="0" smtClean="0"/>
              <a:t> software</a:t>
            </a:r>
            <a:endParaRPr lang="en-US" sz="1200" dirty="0"/>
          </a:p>
          <a:p>
            <a:pPr lvl="1"/>
            <a:r>
              <a:rPr lang="en-US" sz="1400" dirty="0">
                <a:hlinkClick r:id="rId5"/>
              </a:rPr>
              <a:t>http://www.clarkware.com/articles/JUnitPrimer.html</a:t>
            </a:r>
            <a:endParaRPr lang="en-US" sz="1400" dirty="0"/>
          </a:p>
          <a:p>
            <a:pPr lvl="2">
              <a:buFontTx/>
              <a:buNone/>
            </a:pPr>
            <a:r>
              <a:rPr lang="en-US" sz="1200" dirty="0" err="1" smtClean="0"/>
              <a:t>Clarkware</a:t>
            </a:r>
            <a:r>
              <a:rPr lang="en-US" sz="1200" dirty="0" smtClean="0"/>
              <a:t> consulting</a:t>
            </a:r>
            <a:endParaRPr lang="en-US" sz="1200" dirty="0"/>
          </a:p>
          <a:p>
            <a:pPr lvl="1">
              <a:defRPr/>
            </a:pPr>
            <a:r>
              <a:rPr lang="en-US" sz="1400" dirty="0" smtClean="0">
                <a:hlinkClick r:id="rId6"/>
              </a:rPr>
              <a:t>http</a:t>
            </a:r>
            <a:r>
              <a:rPr lang="en-US" sz="1400" dirty="0">
                <a:hlinkClick r:id="rId6"/>
              </a:rPr>
              <a:t>://www.vogella.com/articles/JUnit/article.html</a:t>
            </a:r>
            <a:endParaRPr lang="en-US" sz="1400" dirty="0"/>
          </a:p>
          <a:p>
            <a:pPr lvl="2">
              <a:buNone/>
              <a:defRPr/>
            </a:pPr>
            <a:r>
              <a:rPr lang="en-US" sz="1200" dirty="0" err="1" smtClean="0"/>
              <a:t>JUnit</a:t>
            </a:r>
            <a:r>
              <a:rPr lang="en-US" sz="1200" dirty="0" smtClean="0"/>
              <a:t> </a:t>
            </a:r>
            <a:r>
              <a:rPr lang="en-US" sz="1200" dirty="0"/>
              <a:t>– Eclipse Tutorial (by Lars Vogel)</a:t>
            </a:r>
          </a:p>
          <a:p>
            <a:pPr lvl="1">
              <a:defRPr/>
            </a:pPr>
            <a:r>
              <a:rPr lang="en-US" sz="1400" dirty="0">
                <a:hlinkClick r:id="rId7"/>
              </a:rPr>
              <a:t>http://junit.sourceforge.net/doc/testinfected/testing.htm</a:t>
            </a:r>
            <a:endParaRPr lang="en-US" sz="1400" dirty="0"/>
          </a:p>
          <a:p>
            <a:pPr lvl="2">
              <a:buNone/>
              <a:defRPr/>
            </a:pPr>
            <a:r>
              <a:rPr lang="en-US" sz="1200" dirty="0" err="1"/>
              <a:t>JUnit</a:t>
            </a:r>
            <a:r>
              <a:rPr lang="en-US" sz="1200" dirty="0"/>
              <a:t> Test Infected: Programmers Love Writing Tests </a:t>
            </a:r>
          </a:p>
          <a:p>
            <a:pPr lvl="1">
              <a:defRPr/>
            </a:pPr>
            <a:r>
              <a:rPr lang="en-US" sz="1400" dirty="0">
                <a:hlinkClick r:id="rId8"/>
              </a:rPr>
              <a:t>http://code.google.com/p/t2framework/wiki/JUnitQuickTutorial</a:t>
            </a:r>
            <a:endParaRPr lang="en-US" sz="1400" dirty="0"/>
          </a:p>
          <a:p>
            <a:pPr lvl="2">
              <a:buNone/>
              <a:defRPr/>
            </a:pPr>
            <a:r>
              <a:rPr lang="en-US" sz="1200" dirty="0" err="1"/>
              <a:t>Junit</a:t>
            </a:r>
            <a:r>
              <a:rPr lang="en-US" sz="1200" dirty="0"/>
              <a:t> Quick Tutorial</a:t>
            </a:r>
          </a:p>
          <a:p>
            <a:pPr lvl="1">
              <a:defRPr/>
            </a:pPr>
            <a:r>
              <a:rPr lang="en-US" sz="1400" dirty="0">
                <a:hlinkClick r:id="rId9"/>
              </a:rPr>
              <a:t>http://www.javaworld.com/jw-12-2000/jw-1221-junit.html</a:t>
            </a:r>
            <a:endParaRPr lang="en-US" sz="1400" dirty="0"/>
          </a:p>
          <a:p>
            <a:pPr lvl="2">
              <a:buNone/>
              <a:defRPr/>
            </a:pPr>
            <a:r>
              <a:rPr lang="en-US" sz="1200" dirty="0" err="1"/>
              <a:t>JUnit</a:t>
            </a:r>
            <a:r>
              <a:rPr lang="en-US" sz="1200" dirty="0"/>
              <a:t> Best Practices: Techniques for building resilient, </a:t>
            </a:r>
            <a:r>
              <a:rPr lang="en-US" sz="1200" dirty="0" err="1"/>
              <a:t>relocatable</a:t>
            </a:r>
            <a:r>
              <a:rPr lang="en-US" sz="1200" dirty="0"/>
              <a:t>, multithreaded </a:t>
            </a:r>
            <a:r>
              <a:rPr lang="en-US" sz="1200" dirty="0" err="1"/>
              <a:t>JUnit</a:t>
            </a:r>
            <a:r>
              <a:rPr lang="en-US" sz="1200" dirty="0"/>
              <a:t> tests </a:t>
            </a:r>
          </a:p>
          <a:p>
            <a:pPr marL="482600" lvl="1" indent="0" eaLnBrk="1" hangingPunct="1">
              <a:buClr>
                <a:srgbClr val="B2B2B2"/>
              </a:buClr>
              <a:buNone/>
              <a:defRPr/>
            </a:pPr>
            <a:r>
              <a:rPr lang="en-US" sz="600" dirty="0">
                <a:solidFill>
                  <a:srgbClr val="000000"/>
                </a:solidFill>
              </a:rPr>
              <a:t>     </a:t>
            </a:r>
          </a:p>
          <a:p>
            <a:r>
              <a:rPr lang="en-US" sz="1400" dirty="0" err="1" smtClean="0"/>
              <a:t>JUnit</a:t>
            </a:r>
            <a:r>
              <a:rPr lang="en-US" sz="1400" dirty="0" smtClean="0"/>
              <a:t>: Download, Documentation</a:t>
            </a:r>
          </a:p>
          <a:p>
            <a:pPr lvl="1"/>
            <a:r>
              <a:rPr lang="en-US" sz="1400" dirty="0" smtClean="0">
                <a:hlinkClick r:id="rId10"/>
              </a:rPr>
              <a:t>http://www.junit.org/</a:t>
            </a:r>
            <a:endParaRPr lang="en-US" sz="1400" dirty="0" smtClean="0"/>
          </a:p>
          <a:p>
            <a:pPr lvl="1"/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04737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only way to make testing </a:t>
            </a:r>
            <a:r>
              <a:rPr lang="en-US" i="1" dirty="0">
                <a:solidFill>
                  <a:srgbClr val="FF0000"/>
                </a:solidFill>
              </a:rPr>
              <a:t>efficient</a:t>
            </a:r>
            <a:r>
              <a:rPr lang="en-US" dirty="0" smtClean="0"/>
              <a:t> as well as </a:t>
            </a:r>
            <a:r>
              <a:rPr lang="en-US" i="1" dirty="0">
                <a:solidFill>
                  <a:srgbClr val="FF0000"/>
                </a:solidFill>
              </a:rPr>
              <a:t>effective</a:t>
            </a:r>
            <a:r>
              <a:rPr lang="en-US" dirty="0" smtClean="0"/>
              <a:t> is to </a:t>
            </a:r>
            <a:r>
              <a:rPr lang="en-US" i="1" dirty="0" smtClean="0">
                <a:solidFill>
                  <a:srgbClr val="FF0000"/>
                </a:solidFill>
              </a:rPr>
              <a:t>automate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as much as possible</a:t>
            </a:r>
          </a:p>
          <a:p>
            <a:r>
              <a:rPr lang="en-US" dirty="0" smtClean="0"/>
              <a:t>Test frameworks provide very simple ways to </a:t>
            </a:r>
            <a:r>
              <a:rPr lang="en-US" i="1" dirty="0">
                <a:solidFill>
                  <a:srgbClr val="FF0000"/>
                </a:solidFill>
              </a:rPr>
              <a:t>automate</a:t>
            </a:r>
            <a:r>
              <a:rPr lang="en-US" dirty="0" smtClean="0"/>
              <a:t> our tests</a:t>
            </a:r>
          </a:p>
          <a:p>
            <a:r>
              <a:rPr lang="en-US" dirty="0" smtClean="0"/>
              <a:t>It is no “</a:t>
            </a:r>
            <a:r>
              <a:rPr lang="en-US" i="1" dirty="0">
                <a:solidFill>
                  <a:srgbClr val="FF0000"/>
                </a:solidFill>
              </a:rPr>
              <a:t>silver bullet</a:t>
            </a:r>
            <a:r>
              <a:rPr lang="en-US" dirty="0" smtClean="0"/>
              <a:t>” however … it does not solve the hard problem of testing 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92350" y="5114925"/>
            <a:ext cx="5099050" cy="523875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rgbClr val="FFFF00"/>
                </a:solidFill>
                <a:latin typeface="Comic Sans MS" pitchFamily="66" charset="0"/>
              </a:rPr>
              <a:t>What test values to use ?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711200" y="5873750"/>
            <a:ext cx="8128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2857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30000"/>
              </a:spcBef>
              <a:buSzPct val="95000"/>
            </a:pPr>
            <a:r>
              <a:rPr lang="en-US" sz="2800" dirty="0">
                <a:solidFill>
                  <a:schemeClr val="tx1"/>
                </a:solidFill>
                <a:latin typeface="Gill Sans MT" pitchFamily="34" charset="0"/>
              </a:rPr>
              <a:t>This is test design … the purpose of </a:t>
            </a:r>
            <a:r>
              <a:rPr lang="en-US" sz="2800" i="1" dirty="0">
                <a:solidFill>
                  <a:srgbClr val="FF5935"/>
                </a:solidFill>
                <a:latin typeface="Gill Sans MT" pitchFamily="34" charset="0"/>
              </a:rPr>
              <a:t>test </a:t>
            </a:r>
            <a:r>
              <a:rPr lang="en-US" sz="2800" i="1" dirty="0" smtClean="0">
                <a:solidFill>
                  <a:srgbClr val="FF5935"/>
                </a:solidFill>
                <a:latin typeface="Gill Sans MT" pitchFamily="34" charset="0"/>
              </a:rPr>
              <a:t>criteria</a:t>
            </a:r>
            <a:endParaRPr lang="en-US" sz="2800" i="1" dirty="0">
              <a:solidFill>
                <a:srgbClr val="FF5935"/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77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  <p:bldP spid="7" grpId="0" animBg="1"/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 Test </a:t>
            </a:r>
            <a:r>
              <a:rPr lang="en-US" dirty="0" smtClean="0"/>
              <a:t>Automation</a:t>
            </a:r>
            <a:r>
              <a:rPr lang="en-US" sz="2800" dirty="0" smtClean="0"/>
              <a:t> (1/2)</a:t>
            </a:r>
            <a:endParaRPr lang="en-US" sz="2800" dirty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sz="2200" dirty="0" smtClean="0"/>
              <a:t>For a large system, there can be </a:t>
            </a:r>
            <a:r>
              <a:rPr lang="en-CA" altLang="en-US" sz="2200" i="1" dirty="0" smtClean="0">
                <a:solidFill>
                  <a:srgbClr val="FF5935"/>
                </a:solidFill>
              </a:rPr>
              <a:t>thousands of unit tests</a:t>
            </a:r>
            <a:r>
              <a:rPr lang="en-CA" altLang="en-US" sz="2200" dirty="0" smtClean="0"/>
              <a:t>, which can be tedious to maintain and execute. </a:t>
            </a:r>
            <a:endParaRPr lang="en-US" altLang="en-US" sz="2200" dirty="0" smtClean="0"/>
          </a:p>
          <a:p>
            <a:r>
              <a:rPr lang="en-US" altLang="en-US" sz="2200" dirty="0" smtClean="0"/>
              <a:t>Many advocate that unit test cases </a:t>
            </a:r>
            <a:r>
              <a:rPr lang="en-US" altLang="en-US" sz="2200" i="1" dirty="0">
                <a:solidFill>
                  <a:srgbClr val="FF5935"/>
                </a:solidFill>
              </a:rPr>
              <a:t>should be automated</a:t>
            </a:r>
            <a:r>
              <a:rPr lang="en-US" altLang="en-US" sz="2200" dirty="0"/>
              <a:t>.</a:t>
            </a:r>
          </a:p>
          <a:p>
            <a:r>
              <a:rPr lang="en-CA" altLang="en-US" sz="2200" dirty="0" smtClean="0"/>
              <a:t>Automation is achieved by automatically setting up a </a:t>
            </a:r>
            <a:r>
              <a:rPr lang="en-CA" altLang="en-US" sz="2200" i="1" dirty="0">
                <a:solidFill>
                  <a:srgbClr val="FF5935"/>
                </a:solidFill>
              </a:rPr>
              <a:t>testing context</a:t>
            </a:r>
            <a:r>
              <a:rPr lang="en-CA" altLang="en-US" sz="2200" dirty="0" smtClean="0"/>
              <a:t>, </a:t>
            </a:r>
            <a:r>
              <a:rPr lang="en-CA" altLang="en-US" sz="2200" i="1" dirty="0">
                <a:solidFill>
                  <a:srgbClr val="FF5935"/>
                </a:solidFill>
              </a:rPr>
              <a:t>calling each test case</a:t>
            </a:r>
            <a:r>
              <a:rPr lang="en-CA" altLang="en-US" sz="2200" dirty="0" smtClean="0"/>
              <a:t>, </a:t>
            </a:r>
            <a:r>
              <a:rPr lang="en-CA" altLang="en-US" sz="2200" i="1" dirty="0">
                <a:solidFill>
                  <a:srgbClr val="FF5935"/>
                </a:solidFill>
              </a:rPr>
              <a:t>verifying their corresponding expected result</a:t>
            </a:r>
            <a:r>
              <a:rPr lang="en-CA" altLang="en-US" sz="2200" dirty="0" smtClean="0"/>
              <a:t>, and </a:t>
            </a:r>
            <a:r>
              <a:rPr lang="en-CA" altLang="en-US" sz="2200" i="1" dirty="0">
                <a:solidFill>
                  <a:srgbClr val="FF5935"/>
                </a:solidFill>
              </a:rPr>
              <a:t>reporting the status of all tests</a:t>
            </a:r>
            <a:r>
              <a:rPr lang="en-CA" altLang="en-US" sz="2200" dirty="0" smtClean="0"/>
              <a:t>. </a:t>
            </a:r>
          </a:p>
          <a:p>
            <a:r>
              <a:rPr lang="en-US" altLang="en-US" sz="2200" dirty="0" smtClean="0"/>
              <a:t>These </a:t>
            </a:r>
            <a:r>
              <a:rPr lang="en-US" altLang="en-US" sz="2200" i="1" dirty="0">
                <a:solidFill>
                  <a:srgbClr val="FF5935"/>
                </a:solidFill>
              </a:rPr>
              <a:t>test cases </a:t>
            </a:r>
            <a:r>
              <a:rPr lang="en-US" altLang="en-US" sz="2200" dirty="0" smtClean="0"/>
              <a:t>are then </a:t>
            </a:r>
            <a:r>
              <a:rPr lang="en-US" altLang="en-US" sz="2200" i="1" dirty="0">
                <a:solidFill>
                  <a:srgbClr val="FF5935"/>
                </a:solidFill>
              </a:rPr>
              <a:t>added to the code base </a:t>
            </a:r>
            <a:r>
              <a:rPr lang="en-US" altLang="en-US" sz="2200" dirty="0" smtClean="0"/>
              <a:t>(along with the code) and are </a:t>
            </a:r>
            <a:r>
              <a:rPr lang="en-US" altLang="en-US" sz="2200" dirty="0" smtClean="0">
                <a:solidFill>
                  <a:srgbClr val="FF0000"/>
                </a:solidFill>
              </a:rPr>
              <a:t>r</a:t>
            </a:r>
            <a:r>
              <a:rPr lang="en-US" altLang="en-US" sz="2200" i="1" dirty="0">
                <a:solidFill>
                  <a:srgbClr val="FF5935"/>
                </a:solidFill>
              </a:rPr>
              <a:t>e-run whenever new code is added to the code base</a:t>
            </a:r>
            <a:r>
              <a:rPr lang="en-US" altLang="en-US" sz="2200" dirty="0"/>
              <a:t>.</a:t>
            </a:r>
          </a:p>
          <a:p>
            <a:r>
              <a:rPr lang="en-US" altLang="en-US" sz="2200" dirty="0" smtClean="0"/>
              <a:t>If </a:t>
            </a:r>
            <a:r>
              <a:rPr lang="en-US" altLang="en-US" sz="2200" i="1" dirty="0">
                <a:solidFill>
                  <a:srgbClr val="FF5935"/>
                </a:solidFill>
              </a:rPr>
              <a:t>new code breaks an old test case</a:t>
            </a:r>
            <a:r>
              <a:rPr lang="en-US" altLang="en-US" sz="2200" dirty="0" smtClean="0"/>
              <a:t>, it is easy to know right away that the new code </a:t>
            </a:r>
            <a:r>
              <a:rPr lang="en-US" altLang="en-US" sz="2200" i="1" dirty="0">
                <a:solidFill>
                  <a:srgbClr val="FF5935"/>
                </a:solidFill>
              </a:rPr>
              <a:t>broke some already implemented functionality</a:t>
            </a:r>
            <a:r>
              <a:rPr lang="en-US" altLang="en-US" sz="2200" dirty="0"/>
              <a:t>.</a:t>
            </a:r>
            <a:r>
              <a:rPr lang="en-US" altLang="en-US" sz="2200" dirty="0" smtClean="0"/>
              <a:t> </a:t>
            </a:r>
          </a:p>
          <a:p>
            <a:pPr lvl="1"/>
            <a:r>
              <a:rPr lang="en-US" altLang="en-US" sz="2200" dirty="0" smtClean="0"/>
              <a:t>Easily </a:t>
            </a:r>
            <a:r>
              <a:rPr lang="en-US" altLang="en-US" sz="2200" i="1" dirty="0" smtClean="0">
                <a:solidFill>
                  <a:srgbClr val="FF5935"/>
                </a:solidFill>
              </a:rPr>
              <a:t>isolating</a:t>
            </a:r>
            <a:r>
              <a:rPr lang="en-US" altLang="en-US" sz="2200" dirty="0" smtClean="0">
                <a:solidFill>
                  <a:srgbClr val="FF5935"/>
                </a:solidFill>
              </a:rPr>
              <a:t> </a:t>
            </a:r>
            <a:r>
              <a:rPr lang="en-US" altLang="en-US" sz="2200" dirty="0" smtClean="0"/>
              <a:t>the defect is of prime importance!</a:t>
            </a:r>
          </a:p>
        </p:txBody>
      </p:sp>
    </p:spTree>
    <p:extLst>
      <p:ext uri="{BB962C8B-B14F-4D97-AF65-F5344CB8AC3E}">
        <p14:creationId xmlns:p14="http://schemas.microsoft.com/office/powerpoint/2010/main" val="30914773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 Test </a:t>
            </a:r>
            <a:r>
              <a:rPr lang="en-US" dirty="0" smtClean="0"/>
              <a:t>Automation</a:t>
            </a:r>
            <a:r>
              <a:rPr lang="en-US" sz="2800" dirty="0" smtClean="0"/>
              <a:t> (2/2)</a:t>
            </a:r>
            <a:endParaRPr lang="en-US" sz="2800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/>
              <a:t>Once you have written code that implements </a:t>
            </a:r>
            <a:r>
              <a:rPr lang="en-US" altLang="en-US" sz="2400" i="1" dirty="0">
                <a:solidFill>
                  <a:srgbClr val="FF5935"/>
                </a:solidFill>
              </a:rPr>
              <a:t>new</a:t>
            </a:r>
            <a:r>
              <a:rPr lang="en-US" altLang="en-US" sz="2400" dirty="0"/>
              <a:t> functionality and this code passes its unit test cases, </a:t>
            </a:r>
          </a:p>
          <a:p>
            <a:pPr lvl="1"/>
            <a:r>
              <a:rPr lang="en-US" altLang="en-US" sz="2200" dirty="0"/>
              <a:t>These test cases are then referred to as ‘</a:t>
            </a:r>
            <a:r>
              <a:rPr lang="en-US" altLang="en-US" sz="2200" i="1" dirty="0">
                <a:solidFill>
                  <a:srgbClr val="FF5935"/>
                </a:solidFill>
              </a:rPr>
              <a:t>regression</a:t>
            </a:r>
            <a:r>
              <a:rPr lang="en-US" altLang="en-US" sz="2200" dirty="0"/>
              <a:t>’ test cases.</a:t>
            </a:r>
          </a:p>
          <a:p>
            <a:pPr lvl="1"/>
            <a:endParaRPr lang="en-US" altLang="en-US" sz="2200" dirty="0"/>
          </a:p>
          <a:p>
            <a:r>
              <a:rPr lang="en-CA" altLang="en-US" sz="2400" dirty="0" smtClean="0"/>
              <a:t>Can be combined with the use of a </a:t>
            </a:r>
            <a:r>
              <a:rPr lang="en-CA" altLang="en-US" sz="2400" i="1" dirty="0" smtClean="0">
                <a:solidFill>
                  <a:srgbClr val="FF5935"/>
                </a:solidFill>
              </a:rPr>
              <a:t>Software Versioning Repository</a:t>
            </a:r>
            <a:r>
              <a:rPr lang="en-US" altLang="en-US" sz="2400" dirty="0" smtClean="0"/>
              <a:t>.</a:t>
            </a:r>
            <a:endParaRPr lang="en-CA" altLang="en-US" sz="2400" dirty="0" smtClean="0"/>
          </a:p>
          <a:p>
            <a:endParaRPr lang="en-CA" altLang="en-US" sz="2200" dirty="0"/>
          </a:p>
          <a:p>
            <a:r>
              <a:rPr lang="en-CA" altLang="en-US" sz="2400" dirty="0"/>
              <a:t>Prior to any commit being made, unit testing is </a:t>
            </a:r>
            <a:r>
              <a:rPr lang="en-CA" altLang="en-US" sz="2400" i="1" dirty="0">
                <a:solidFill>
                  <a:srgbClr val="FF5935"/>
                </a:solidFill>
              </a:rPr>
              <a:t>re-applied</a:t>
            </a:r>
            <a:r>
              <a:rPr lang="en-CA" altLang="en-US" sz="2400" dirty="0"/>
              <a:t> to make sure that the committed code is </a:t>
            </a:r>
            <a:r>
              <a:rPr lang="en-CA" altLang="en-US" sz="2400" i="1" dirty="0">
                <a:solidFill>
                  <a:srgbClr val="FF5935"/>
                </a:solidFill>
              </a:rPr>
              <a:t>still</a:t>
            </a:r>
            <a:r>
              <a:rPr lang="en-CA" altLang="en-US" sz="2400" dirty="0"/>
              <a:t> working properly. </a:t>
            </a:r>
          </a:p>
        </p:txBody>
      </p:sp>
    </p:spTree>
    <p:extLst>
      <p:ext uri="{BB962C8B-B14F-4D97-AF65-F5344CB8AC3E}">
        <p14:creationId xmlns:p14="http://schemas.microsoft.com/office/powerpoint/2010/main" val="92290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30033"/>
                </a:solidFill>
              </a:rPr>
              <a:t>What is </a:t>
            </a:r>
            <a:r>
              <a:rPr lang="en-US" dirty="0" err="1">
                <a:solidFill>
                  <a:srgbClr val="330033"/>
                </a:solidFill>
              </a:rPr>
              <a:t>JUnit</a:t>
            </a:r>
            <a:r>
              <a:rPr lang="en-US" dirty="0">
                <a:solidFill>
                  <a:srgbClr val="330033"/>
                </a:solidFill>
              </a:rPr>
              <a:t>?</a:t>
            </a:r>
            <a:r>
              <a:rPr lang="en-US" sz="2800" dirty="0">
                <a:solidFill>
                  <a:srgbClr val="330033"/>
                </a:solidFill>
              </a:rPr>
              <a:t> (1/2)</a:t>
            </a:r>
            <a:endParaRPr lang="en-US" dirty="0" smtClean="0"/>
          </a:p>
        </p:txBody>
      </p:sp>
      <p:sp>
        <p:nvSpPr>
          <p:cNvPr id="112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Open source Java testing framework used to write and run repeatable </a:t>
            </a:r>
            <a:r>
              <a:rPr lang="en-US" sz="2000" i="1" dirty="0">
                <a:solidFill>
                  <a:srgbClr val="FF5935"/>
                </a:solidFill>
              </a:rPr>
              <a:t>automated tests</a:t>
            </a:r>
            <a:endParaRPr lang="en-US" sz="2200" i="1" dirty="0">
              <a:solidFill>
                <a:srgbClr val="FF5935"/>
              </a:solidFill>
            </a:endParaRPr>
          </a:p>
          <a:p>
            <a:r>
              <a:rPr lang="en-US" sz="2000" dirty="0" err="1" smtClean="0"/>
              <a:t>JUnit</a:t>
            </a:r>
            <a:r>
              <a:rPr lang="en-US" sz="2000" dirty="0" smtClean="0"/>
              <a:t> is open source (</a:t>
            </a:r>
            <a:r>
              <a:rPr lang="en-US" sz="2000" i="1" dirty="0">
                <a:solidFill>
                  <a:srgbClr val="FF5935"/>
                </a:solidFill>
              </a:rPr>
              <a:t>junit.org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A structure for writing </a:t>
            </a:r>
            <a:r>
              <a:rPr lang="en-US" sz="2000" i="1" dirty="0">
                <a:solidFill>
                  <a:srgbClr val="FF5935"/>
                </a:solidFill>
              </a:rPr>
              <a:t>test drivers</a:t>
            </a:r>
          </a:p>
          <a:p>
            <a:r>
              <a:rPr lang="en-US" sz="2000" dirty="0" err="1" smtClean="0"/>
              <a:t>JUnit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features</a:t>
            </a:r>
            <a:r>
              <a:rPr lang="en-US" sz="2000" dirty="0" smtClean="0"/>
              <a:t> include:</a:t>
            </a:r>
          </a:p>
          <a:p>
            <a:pPr marL="742950" lvl="1" indent="-285750"/>
            <a:r>
              <a:rPr lang="en-US" sz="2000" i="1" dirty="0">
                <a:solidFill>
                  <a:srgbClr val="FF5935"/>
                </a:solidFill>
                <a:ea typeface="+mn-ea"/>
                <a:cs typeface="+mn-cs"/>
              </a:rPr>
              <a:t>Assertions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for testing expected results</a:t>
            </a:r>
          </a:p>
          <a:p>
            <a:pPr marL="742950" lvl="1" indent="-285750"/>
            <a:r>
              <a:rPr lang="en-US" sz="2000" dirty="0" smtClean="0"/>
              <a:t>Test features for sharing </a:t>
            </a:r>
            <a:r>
              <a:rPr lang="en-US" sz="2000" i="1" dirty="0">
                <a:solidFill>
                  <a:srgbClr val="FF5935"/>
                </a:solidFill>
                <a:ea typeface="+mn-ea"/>
                <a:cs typeface="+mn-cs"/>
              </a:rPr>
              <a:t>common test data</a:t>
            </a:r>
          </a:p>
          <a:p>
            <a:pPr marL="742950" lvl="1" indent="-285750"/>
            <a:r>
              <a:rPr lang="en-US" sz="2000" dirty="0" smtClean="0"/>
              <a:t>Test </a:t>
            </a:r>
            <a:r>
              <a:rPr lang="en-US" sz="2000" i="1" dirty="0">
                <a:solidFill>
                  <a:srgbClr val="FF5935"/>
                </a:solidFill>
                <a:ea typeface="+mn-ea"/>
                <a:cs typeface="+mn-cs"/>
              </a:rPr>
              <a:t>suites</a:t>
            </a:r>
            <a:r>
              <a:rPr lang="en-US" sz="2000" dirty="0" smtClean="0"/>
              <a:t> for easily organizing and running tests</a:t>
            </a:r>
          </a:p>
          <a:p>
            <a:pPr marL="742950" lvl="1" indent="-285750"/>
            <a:r>
              <a:rPr lang="en-US" sz="2000" dirty="0" smtClean="0"/>
              <a:t>Graphical and textual </a:t>
            </a:r>
            <a:r>
              <a:rPr lang="en-US" sz="2000" i="1" dirty="0">
                <a:solidFill>
                  <a:srgbClr val="FF5935"/>
                </a:solidFill>
                <a:ea typeface="+mn-ea"/>
                <a:cs typeface="+mn-cs"/>
              </a:rPr>
              <a:t>test runners</a:t>
            </a:r>
          </a:p>
          <a:p>
            <a:r>
              <a:rPr lang="en-US" sz="2000" dirty="0" err="1" smtClean="0"/>
              <a:t>JUnit</a:t>
            </a:r>
            <a:r>
              <a:rPr lang="en-US" sz="2000" dirty="0" smtClean="0"/>
              <a:t> is </a:t>
            </a:r>
            <a:r>
              <a:rPr lang="en-US" sz="2000" i="1" dirty="0">
                <a:solidFill>
                  <a:srgbClr val="FF5935"/>
                </a:solidFill>
              </a:rPr>
              <a:t>widely used </a:t>
            </a:r>
            <a:r>
              <a:rPr lang="en-US" sz="2000" dirty="0" smtClean="0"/>
              <a:t>in industry</a:t>
            </a:r>
          </a:p>
          <a:p>
            <a:r>
              <a:rPr lang="en-US" sz="2000" dirty="0" err="1" smtClean="0"/>
              <a:t>JUnit</a:t>
            </a:r>
            <a:r>
              <a:rPr lang="en-US" sz="2000" dirty="0" smtClean="0"/>
              <a:t> can be used as </a:t>
            </a:r>
            <a:r>
              <a:rPr lang="en-US" sz="2000" i="1" dirty="0">
                <a:solidFill>
                  <a:srgbClr val="FF5935"/>
                </a:solidFill>
              </a:rPr>
              <a:t>stand alone </a:t>
            </a:r>
            <a:r>
              <a:rPr lang="en-US" sz="2000" dirty="0" smtClean="0"/>
              <a:t>Java programs (from the command line) or </a:t>
            </a:r>
            <a:r>
              <a:rPr lang="en-US" sz="2000" i="1" dirty="0">
                <a:solidFill>
                  <a:srgbClr val="FF5935"/>
                </a:solidFill>
              </a:rPr>
              <a:t>within an IDE </a:t>
            </a:r>
            <a:r>
              <a:rPr lang="en-US" sz="2000" dirty="0" smtClean="0"/>
              <a:t>such as Eclipse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159526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What is </a:t>
            </a:r>
            <a:r>
              <a:rPr lang="en-US" dirty="0" err="1"/>
              <a:t>JUnit</a:t>
            </a:r>
            <a:r>
              <a:rPr lang="en-US" dirty="0" smtClean="0"/>
              <a:t>?</a:t>
            </a:r>
            <a:r>
              <a:rPr lang="en-US" sz="2800" dirty="0" smtClean="0"/>
              <a:t> (2/2)</a:t>
            </a:r>
            <a:endParaRPr lang="en-US" sz="2800" dirty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200" dirty="0"/>
              <a:t>It is an </a:t>
            </a:r>
            <a:r>
              <a:rPr lang="en-US" sz="2200" i="1" dirty="0">
                <a:solidFill>
                  <a:srgbClr val="FF5935"/>
                </a:solidFill>
              </a:rPr>
              <a:t>instance</a:t>
            </a:r>
            <a:r>
              <a:rPr lang="en-US" sz="2200" dirty="0"/>
              <a:t> of the </a:t>
            </a:r>
            <a:r>
              <a:rPr lang="en-US" sz="2200" i="1" dirty="0" err="1">
                <a:solidFill>
                  <a:srgbClr val="FF5935"/>
                </a:solidFill>
              </a:rPr>
              <a:t>xUnit</a:t>
            </a:r>
            <a:r>
              <a:rPr lang="en-US" sz="2200" i="1" dirty="0">
                <a:solidFill>
                  <a:srgbClr val="FF5935"/>
                </a:solidFill>
              </a:rPr>
              <a:t> architecture </a:t>
            </a:r>
            <a:r>
              <a:rPr lang="en-US" sz="2200" dirty="0"/>
              <a:t>for unit testing frameworks: Perl, C++, Python, Visual Basic, C#, etc.</a:t>
            </a:r>
          </a:p>
          <a:p>
            <a:r>
              <a:rPr lang="bg-BG" sz="2200" dirty="0" smtClean="0"/>
              <a:t>Using </a:t>
            </a:r>
            <a:r>
              <a:rPr lang="bg-BG" sz="2200" dirty="0"/>
              <a:t>JUnit you can </a:t>
            </a:r>
            <a:r>
              <a:rPr lang="en-US" sz="2200" dirty="0"/>
              <a:t>easily</a:t>
            </a:r>
            <a:r>
              <a:rPr lang="bg-BG" sz="2200" dirty="0"/>
              <a:t> and incrementally build a test suite that will help you </a:t>
            </a:r>
            <a:r>
              <a:rPr lang="bg-BG" sz="2200" i="1" dirty="0">
                <a:solidFill>
                  <a:srgbClr val="FF5935"/>
                </a:solidFill>
              </a:rPr>
              <a:t>measure</a:t>
            </a:r>
            <a:r>
              <a:rPr lang="bg-BG" sz="2200" dirty="0"/>
              <a:t> your progress, </a:t>
            </a:r>
            <a:r>
              <a:rPr lang="bg-BG" sz="2200" i="1" dirty="0">
                <a:solidFill>
                  <a:srgbClr val="FF5935"/>
                </a:solidFill>
              </a:rPr>
              <a:t>spot</a:t>
            </a:r>
            <a:r>
              <a:rPr lang="bg-BG" sz="2200" dirty="0"/>
              <a:t> unintended side effects, and </a:t>
            </a:r>
            <a:r>
              <a:rPr lang="bg-BG" sz="2200" i="1" dirty="0">
                <a:solidFill>
                  <a:srgbClr val="FF5935"/>
                </a:solidFill>
              </a:rPr>
              <a:t>focus</a:t>
            </a:r>
            <a:r>
              <a:rPr lang="bg-BG" sz="2200" dirty="0"/>
              <a:t> your development efforts. </a:t>
            </a:r>
            <a:endParaRPr lang="en-US" sz="2200" dirty="0"/>
          </a:p>
          <a:p>
            <a:r>
              <a:rPr lang="en-US" sz="2200" dirty="0"/>
              <a:t>Test Cases and Test Results are </a:t>
            </a:r>
            <a:r>
              <a:rPr lang="en-US" sz="2200" i="1" dirty="0">
                <a:solidFill>
                  <a:srgbClr val="FF5935"/>
                </a:solidFill>
              </a:rPr>
              <a:t>Java objects</a:t>
            </a:r>
            <a:r>
              <a:rPr lang="en-US" sz="2200" dirty="0"/>
              <a:t>. </a:t>
            </a:r>
          </a:p>
          <a:p>
            <a:r>
              <a:rPr lang="en-US" sz="2200" dirty="0" err="1"/>
              <a:t>JUnit</a:t>
            </a:r>
            <a:r>
              <a:rPr lang="en-US" sz="2200" dirty="0"/>
              <a:t> is a </a:t>
            </a:r>
            <a:r>
              <a:rPr lang="en-US" sz="2200" i="1" dirty="0">
                <a:solidFill>
                  <a:srgbClr val="FF5935"/>
                </a:solidFill>
              </a:rPr>
              <a:t>regression</a:t>
            </a:r>
            <a:r>
              <a:rPr lang="en-US" sz="2200" dirty="0"/>
              <a:t> testing framework</a:t>
            </a:r>
            <a:r>
              <a:rPr lang="en-US" sz="2200" dirty="0" smtClean="0"/>
              <a:t>.</a:t>
            </a:r>
            <a:endParaRPr lang="en-US" sz="2200" dirty="0"/>
          </a:p>
          <a:p>
            <a:r>
              <a:rPr lang="en-US" sz="2200" dirty="0"/>
              <a:t>The </a:t>
            </a:r>
            <a:r>
              <a:rPr lang="en-US" sz="2200" b="1" i="1" u="sng" dirty="0">
                <a:solidFill>
                  <a:srgbClr val="FF5935"/>
                </a:solidFill>
              </a:rPr>
              <a:t>test framework</a:t>
            </a:r>
            <a:r>
              <a:rPr lang="en-US" sz="2200" dirty="0"/>
              <a:t> provides </a:t>
            </a:r>
            <a:r>
              <a:rPr lang="en-US" sz="2200" b="1" i="1" u="sng" dirty="0">
                <a:solidFill>
                  <a:srgbClr val="FF5935"/>
                </a:solidFill>
              </a:rPr>
              <a:t>tools</a:t>
            </a:r>
            <a:r>
              <a:rPr lang="en-US" sz="2200" dirty="0"/>
              <a:t> for:</a:t>
            </a:r>
          </a:p>
          <a:p>
            <a:pPr lvl="1"/>
            <a:r>
              <a:rPr lang="en-US" sz="2200" dirty="0"/>
              <a:t>assertions.</a:t>
            </a:r>
          </a:p>
          <a:p>
            <a:pPr lvl="1"/>
            <a:r>
              <a:rPr lang="en-US" sz="2200" dirty="0"/>
              <a:t>running tests.</a:t>
            </a:r>
          </a:p>
          <a:p>
            <a:pPr lvl="1"/>
            <a:r>
              <a:rPr lang="en-US" sz="2200" dirty="0"/>
              <a:t>aggregating tests (suites).</a:t>
            </a:r>
          </a:p>
          <a:p>
            <a:pPr lvl="1"/>
            <a:r>
              <a:rPr lang="en-US" sz="2200" dirty="0"/>
              <a:t>reporting results.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2881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Why use </a:t>
            </a:r>
            <a:r>
              <a:rPr lang="en-US" dirty="0" err="1"/>
              <a:t>JUnit</a:t>
            </a:r>
            <a:r>
              <a:rPr lang="en-US" dirty="0"/>
              <a:t>?</a:t>
            </a:r>
          </a:p>
        </p:txBody>
      </p:sp>
      <p:sp>
        <p:nvSpPr>
          <p:cNvPr id="4823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 err="1" smtClean="0"/>
              <a:t>JUnit</a:t>
            </a:r>
            <a:r>
              <a:rPr lang="en-US" altLang="en-US" sz="2400" dirty="0" smtClean="0"/>
              <a:t> tests allow you to write code </a:t>
            </a:r>
            <a:r>
              <a:rPr lang="en-US" altLang="en-US" sz="2400" i="1" dirty="0" smtClean="0">
                <a:solidFill>
                  <a:srgbClr val="FF5935"/>
                </a:solidFill>
              </a:rPr>
              <a:t>faster</a:t>
            </a:r>
            <a:r>
              <a:rPr lang="en-US" altLang="en-US" sz="2400" dirty="0" smtClean="0">
                <a:solidFill>
                  <a:srgbClr val="FF5935"/>
                </a:solidFill>
              </a:rPr>
              <a:t> </a:t>
            </a:r>
            <a:r>
              <a:rPr lang="en-US" altLang="en-US" sz="2400" dirty="0" smtClean="0"/>
              <a:t>while increasing quality: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less </a:t>
            </a:r>
            <a:r>
              <a:rPr lang="en-US" altLang="en-US" sz="2400" i="1" dirty="0">
                <a:solidFill>
                  <a:srgbClr val="FF5935"/>
                </a:solidFill>
                <a:ea typeface="+mn-ea"/>
                <a:cs typeface="+mn-cs"/>
              </a:rPr>
              <a:t>debugging</a:t>
            </a:r>
            <a:r>
              <a:rPr lang="en-US" altLang="en-US" sz="2400" dirty="0"/>
              <a:t> time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more </a:t>
            </a:r>
            <a:r>
              <a:rPr lang="en-US" altLang="en-US" sz="2400" i="1" dirty="0">
                <a:solidFill>
                  <a:srgbClr val="FF5935"/>
                </a:solidFill>
                <a:ea typeface="+mn-ea"/>
                <a:cs typeface="+mn-cs"/>
              </a:rPr>
              <a:t>confidence</a:t>
            </a:r>
          </a:p>
          <a:p>
            <a:pPr>
              <a:lnSpc>
                <a:spcPct val="90000"/>
              </a:lnSpc>
            </a:pPr>
            <a:r>
              <a:rPr lang="en-US" altLang="en-US" sz="2400" dirty="0" err="1" smtClean="0"/>
              <a:t>JUnit</a:t>
            </a:r>
            <a:r>
              <a:rPr lang="en-US" altLang="en-US" sz="2400" dirty="0" smtClean="0"/>
              <a:t> is simple: </a:t>
            </a:r>
            <a:r>
              <a:rPr lang="en-US" altLang="en-US" sz="2400" i="1" dirty="0">
                <a:solidFill>
                  <a:srgbClr val="FF5935"/>
                </a:solidFill>
              </a:rPr>
              <a:t>compiler tests syntax</a:t>
            </a:r>
            <a:r>
              <a:rPr lang="en-US" altLang="en-US" sz="2400" b="1" dirty="0" smtClean="0"/>
              <a:t>, </a:t>
            </a:r>
            <a:r>
              <a:rPr lang="en-US" altLang="en-US" sz="2400" i="1" dirty="0" err="1">
                <a:solidFill>
                  <a:srgbClr val="FF5935"/>
                </a:solidFill>
              </a:rPr>
              <a:t>JUnit</a:t>
            </a:r>
            <a:r>
              <a:rPr lang="en-US" altLang="en-US" sz="2400" i="1" dirty="0">
                <a:solidFill>
                  <a:srgbClr val="FF5935"/>
                </a:solidFill>
              </a:rPr>
              <a:t> tests integrity</a:t>
            </a:r>
            <a:r>
              <a:rPr lang="en-US" altLang="en-US" sz="24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altLang="en-US" sz="2400" dirty="0" err="1" smtClean="0"/>
              <a:t>JUnit</a:t>
            </a:r>
            <a:r>
              <a:rPr lang="en-US" altLang="en-US" sz="2400" dirty="0" smtClean="0"/>
              <a:t> tests </a:t>
            </a:r>
            <a:r>
              <a:rPr lang="en-US" altLang="en-US" sz="2400" i="1" dirty="0">
                <a:solidFill>
                  <a:srgbClr val="FF5935"/>
                </a:solidFill>
              </a:rPr>
              <a:t>check their own results and provide immediate feedback</a:t>
            </a:r>
            <a:r>
              <a:rPr lang="en-US" altLang="en-US" sz="2400" b="1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altLang="en-US" sz="2400" dirty="0" err="1" smtClean="0"/>
              <a:t>JUnit</a:t>
            </a:r>
            <a:r>
              <a:rPr lang="en-US" altLang="en-US" sz="2400" dirty="0" smtClean="0"/>
              <a:t> test can be composed into a hierarchy of test suites.</a:t>
            </a:r>
          </a:p>
          <a:p>
            <a:r>
              <a:rPr lang="en-US" altLang="en-US" sz="2400" dirty="0" smtClean="0"/>
              <a:t>Create </a:t>
            </a:r>
            <a:r>
              <a:rPr lang="en-US" altLang="en-US" sz="2400" i="1" dirty="0">
                <a:solidFill>
                  <a:srgbClr val="FF5935"/>
                </a:solidFill>
              </a:rPr>
              <a:t>test assets</a:t>
            </a:r>
            <a:r>
              <a:rPr lang="en-US" altLang="en-US" sz="2400" dirty="0" smtClean="0"/>
              <a:t>:</a:t>
            </a:r>
          </a:p>
          <a:p>
            <a:pPr lvl="1"/>
            <a:r>
              <a:rPr lang="en-US" altLang="en-US" sz="2000" dirty="0" smtClean="0"/>
              <a:t>Retain their value and can be run and interpreted by other than original author.</a:t>
            </a:r>
          </a:p>
          <a:p>
            <a:pPr lvl="1"/>
            <a:r>
              <a:rPr lang="en-US" altLang="en-US" sz="2000" dirty="0" smtClean="0"/>
              <a:t>Effective, open source, integrated.</a:t>
            </a:r>
            <a:endParaRPr lang="en-US" altLang="en-US" sz="2400" dirty="0" smtClean="0"/>
          </a:p>
          <a:p>
            <a:pPr>
              <a:lnSpc>
                <a:spcPct val="90000"/>
              </a:lnSpc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7351180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2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2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2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2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2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2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Example: Old </a:t>
            </a:r>
            <a:r>
              <a:rPr lang="en-US" dirty="0" smtClean="0"/>
              <a:t>Way </a:t>
            </a:r>
            <a:r>
              <a:rPr lang="en-US" dirty="0"/>
              <a:t>vs. </a:t>
            </a:r>
            <a:r>
              <a:rPr lang="en-US" dirty="0" smtClean="0"/>
              <a:t>New </a:t>
            </a:r>
            <a:r>
              <a:rPr lang="en-US" dirty="0"/>
              <a:t>W</a:t>
            </a:r>
            <a:r>
              <a:rPr lang="en-US" dirty="0" smtClean="0"/>
              <a:t>ay</a:t>
            </a:r>
            <a:endParaRPr lang="en-US" dirty="0"/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n"/>
            </a:pPr>
            <a:r>
              <a:rPr lang="en-US" altLang="en-US" sz="1800" dirty="0" err="1" smtClean="0">
                <a:solidFill>
                  <a:srgbClr val="002060"/>
                </a:solidFill>
                <a:latin typeface="Trebuchet MS" panose="020B0603020202020204" pitchFamily="34" charset="0"/>
              </a:rPr>
              <a:t>int</a:t>
            </a: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max(</a:t>
            </a:r>
            <a:r>
              <a:rPr lang="en-US" altLang="en-US" sz="1800" dirty="0" err="1" smtClean="0">
                <a:solidFill>
                  <a:srgbClr val="002060"/>
                </a:solidFill>
                <a:latin typeface="Trebuchet MS" panose="020B0603020202020204" pitchFamily="34" charset="0"/>
              </a:rPr>
              <a:t>int</a:t>
            </a: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a, </a:t>
            </a:r>
            <a:r>
              <a:rPr lang="en-US" altLang="en-US" sz="1800" dirty="0" err="1" smtClean="0">
                <a:solidFill>
                  <a:srgbClr val="002060"/>
                </a:solidFill>
                <a:latin typeface="Trebuchet MS" panose="020B0603020202020204" pitchFamily="34" charset="0"/>
              </a:rPr>
              <a:t>int</a:t>
            </a: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b) {</a:t>
            </a:r>
            <a:b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   if (a </a:t>
            </a: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&gt; b) {</a:t>
            </a:r>
            <a:b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       return a;</a:t>
            </a:r>
            <a:b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   } else {</a:t>
            </a:r>
            <a:b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       return b;</a:t>
            </a:r>
            <a:b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   }</a:t>
            </a:r>
            <a:b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}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n"/>
            </a:pP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void </a:t>
            </a:r>
            <a:r>
              <a:rPr lang="en-US" altLang="en-US" sz="1800" dirty="0" err="1" smtClean="0">
                <a:solidFill>
                  <a:srgbClr val="002060"/>
                </a:solidFill>
                <a:latin typeface="Trebuchet MS" panose="020B0603020202020204" pitchFamily="34" charset="0"/>
              </a:rPr>
              <a:t>testMax</a:t>
            </a: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() </a:t>
            </a: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{</a:t>
            </a:r>
            <a:b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   </a:t>
            </a:r>
            <a:r>
              <a:rPr lang="en-US" altLang="en-US" sz="1800" dirty="0" err="1" smtClean="0">
                <a:solidFill>
                  <a:srgbClr val="002060"/>
                </a:solidFill>
                <a:latin typeface="Trebuchet MS" panose="020B0603020202020204" pitchFamily="34" charset="0"/>
              </a:rPr>
              <a:t>int</a:t>
            </a: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x = </a:t>
            </a: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max(3, 7</a:t>
            </a: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);</a:t>
            </a:r>
            <a:b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   if (x != 7) {</a:t>
            </a:r>
            <a:b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       </a:t>
            </a:r>
            <a:r>
              <a:rPr lang="en-US" altLang="en-US" sz="1800" dirty="0" err="1" smtClean="0">
                <a:solidFill>
                  <a:srgbClr val="002060"/>
                </a:solidFill>
                <a:latin typeface="Trebuchet MS" panose="020B0603020202020204" pitchFamily="34" charset="0"/>
              </a:rPr>
              <a:t>System.out.println</a:t>
            </a: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("max(3, 7) gives " + x);</a:t>
            </a:r>
            <a:b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   }</a:t>
            </a:r>
            <a:b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   </a:t>
            </a: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x </a:t>
            </a: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= max(3, -7);</a:t>
            </a:r>
            <a:b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   if (x != 3) {</a:t>
            </a:r>
            <a:b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       </a:t>
            </a:r>
            <a:r>
              <a:rPr lang="en-US" altLang="en-US" sz="1800" dirty="0" err="1" smtClean="0">
                <a:solidFill>
                  <a:srgbClr val="002060"/>
                </a:solidFill>
                <a:latin typeface="Trebuchet MS" panose="020B0603020202020204" pitchFamily="34" charset="0"/>
              </a:rPr>
              <a:t>System.out.println</a:t>
            </a: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("max(3, -7) gives " + x);</a:t>
            </a:r>
            <a:b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   }</a:t>
            </a:r>
            <a:b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}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n"/>
            </a:pP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public static void main(String[] </a:t>
            </a:r>
            <a:r>
              <a:rPr lang="en-US" altLang="en-US" sz="1800" dirty="0" err="1" smtClean="0">
                <a:solidFill>
                  <a:srgbClr val="002060"/>
                </a:solidFill>
                <a:latin typeface="Trebuchet MS" panose="020B0603020202020204" pitchFamily="34" charset="0"/>
              </a:rPr>
              <a:t>args</a:t>
            </a: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) {</a:t>
            </a:r>
            <a:b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   new </a:t>
            </a:r>
            <a:r>
              <a:rPr lang="en-US" altLang="en-US" sz="1800" dirty="0" err="1" smtClean="0">
                <a:solidFill>
                  <a:srgbClr val="002060"/>
                </a:solidFill>
                <a:latin typeface="Trebuchet MS" panose="020B0603020202020204" pitchFamily="34" charset="0"/>
              </a:rPr>
              <a:t>MyClass</a:t>
            </a: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().</a:t>
            </a:r>
            <a:r>
              <a:rPr lang="en-US" altLang="en-US" sz="1800" dirty="0" err="1" smtClean="0">
                <a:solidFill>
                  <a:srgbClr val="002060"/>
                </a:solidFill>
                <a:latin typeface="Trebuchet MS" panose="020B0603020202020204" pitchFamily="34" charset="0"/>
              </a:rPr>
              <a:t>testMax</a:t>
            </a: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();</a:t>
            </a:r>
            <a:b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en-US" altLang="en-US" sz="18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}</a:t>
            </a:r>
            <a:endParaRPr lang="en-US" altLang="en-US" sz="1600" dirty="0" smtClean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62550" y="1524000"/>
            <a:ext cx="3981450" cy="4664075"/>
          </a:xfrm>
        </p:spPr>
        <p:txBody>
          <a:bodyPr/>
          <a:lstStyle/>
          <a:p>
            <a:pPr eaLnBrk="1" hangingPunct="1">
              <a:buFont typeface="Wingdings" charset="0"/>
              <a:buChar char="n"/>
              <a:defRPr/>
            </a:pPr>
            <a:r>
              <a:rPr lang="en-US" sz="1800" dirty="0">
                <a:latin typeface="Trebuchet MS" charset="0"/>
              </a:rPr>
              <a:t>@Test</a:t>
            </a:r>
            <a:br>
              <a:rPr lang="en-US" sz="1800" dirty="0">
                <a:latin typeface="Trebuchet MS" charset="0"/>
              </a:rPr>
            </a:br>
            <a:r>
              <a:rPr lang="en-US" sz="1800" dirty="0">
                <a:latin typeface="Trebuchet MS" charset="0"/>
              </a:rPr>
              <a:t>void </a:t>
            </a:r>
            <a:r>
              <a:rPr lang="en-US" sz="1800" dirty="0" err="1">
                <a:latin typeface="Trebuchet MS" charset="0"/>
              </a:rPr>
              <a:t>testMax</a:t>
            </a:r>
            <a:r>
              <a:rPr lang="en-US" sz="1800" dirty="0">
                <a:latin typeface="Trebuchet MS" charset="0"/>
              </a:rPr>
              <a:t>() {</a:t>
            </a:r>
            <a:br>
              <a:rPr lang="en-US" sz="1800" dirty="0">
                <a:latin typeface="Trebuchet MS" charset="0"/>
              </a:rPr>
            </a:br>
            <a:r>
              <a:rPr lang="en-US" sz="1800" dirty="0">
                <a:latin typeface="Trebuchet MS" charset="0"/>
              </a:rPr>
              <a:t>    </a:t>
            </a:r>
            <a:r>
              <a:rPr lang="en-US" sz="1800" dirty="0" err="1">
                <a:latin typeface="Trebuchet MS" charset="0"/>
              </a:rPr>
              <a:t>assertEquals</a:t>
            </a:r>
            <a:r>
              <a:rPr lang="en-US" sz="1800" dirty="0">
                <a:latin typeface="Trebuchet MS" charset="0"/>
              </a:rPr>
              <a:t>(7, max(3, 7));</a:t>
            </a:r>
            <a:br>
              <a:rPr lang="en-US" sz="1800" dirty="0">
                <a:latin typeface="Trebuchet MS" charset="0"/>
              </a:rPr>
            </a:br>
            <a:r>
              <a:rPr lang="en-US" sz="1800" dirty="0">
                <a:latin typeface="Trebuchet MS" charset="0"/>
              </a:rPr>
              <a:t>    </a:t>
            </a:r>
            <a:r>
              <a:rPr lang="en-US" sz="1800" dirty="0" err="1">
                <a:latin typeface="Trebuchet MS" charset="0"/>
              </a:rPr>
              <a:t>assertEquals</a:t>
            </a:r>
            <a:r>
              <a:rPr lang="en-US" sz="1800" dirty="0">
                <a:latin typeface="Trebuchet MS" charset="0"/>
              </a:rPr>
              <a:t>(3, max(3, -7));</a:t>
            </a:r>
            <a:br>
              <a:rPr lang="en-US" sz="1800" dirty="0">
                <a:latin typeface="Trebuchet MS" charset="0"/>
              </a:rPr>
            </a:br>
            <a:r>
              <a:rPr lang="en-US" sz="1800" dirty="0">
                <a:latin typeface="Trebuchet M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6018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65977</TotalTime>
  <Words>2062</Words>
  <Application>Microsoft Office PowerPoint</Application>
  <PresentationFormat>On-screen Show (4:3)</PresentationFormat>
  <Paragraphs>322</Paragraphs>
  <Slides>36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8" baseType="lpstr">
      <vt:lpstr>Arial</vt:lpstr>
      <vt:lpstr>Comic Sans MS</vt:lpstr>
      <vt:lpstr>Courier New</vt:lpstr>
      <vt:lpstr>Gill Sans MT</vt:lpstr>
      <vt:lpstr>MS PGothic</vt:lpstr>
      <vt:lpstr>Times</vt:lpstr>
      <vt:lpstr>Times New Roman</vt:lpstr>
      <vt:lpstr>Times New Roman (Arabic)</vt:lpstr>
      <vt:lpstr>Trebuchet MS</vt:lpstr>
      <vt:lpstr>Wingdings</vt:lpstr>
      <vt:lpstr>Wingdings 2</vt:lpstr>
      <vt:lpstr>Layers</vt:lpstr>
      <vt:lpstr>Module 2 (App. A)</vt:lpstr>
      <vt:lpstr>Outline</vt:lpstr>
      <vt:lpstr>Unit Test</vt:lpstr>
      <vt:lpstr>Unit Test Automation (1/2)</vt:lpstr>
      <vt:lpstr>Unit Test Automation (2/2)</vt:lpstr>
      <vt:lpstr>What is JUnit? (1/2)</vt:lpstr>
      <vt:lpstr>What is JUnit? (2/2)</vt:lpstr>
      <vt:lpstr>Why use JUnit?</vt:lpstr>
      <vt:lpstr>Example: Old Way vs. New Way</vt:lpstr>
      <vt:lpstr>Terminology</vt:lpstr>
      <vt:lpstr>Fixtures (1/2)</vt:lpstr>
      <vt:lpstr>Fixtures (2/2)</vt:lpstr>
      <vt:lpstr>Fixtures in JUnit 4</vt:lpstr>
      <vt:lpstr>@BeforeClass and @AfterClass</vt:lpstr>
      <vt:lpstr>Writing a JUnit Test Class (1/2)</vt:lpstr>
      <vt:lpstr>Writing a JUnit Test Class (2/2)</vt:lpstr>
      <vt:lpstr>A Simple Example</vt:lpstr>
      <vt:lpstr>JUnit assert Methods (1/2)</vt:lpstr>
      <vt:lpstr>Warning: equals</vt:lpstr>
      <vt:lpstr>JUnit assert Methods (2/2)</vt:lpstr>
      <vt:lpstr>Special Features of @Test</vt:lpstr>
      <vt:lpstr>Ignoring a Test</vt:lpstr>
      <vt:lpstr>Parameterized Test (via constructor)</vt:lpstr>
      <vt:lpstr>Example: Parameterized Test</vt:lpstr>
      <vt:lpstr>PowerPoint Presentation</vt:lpstr>
      <vt:lpstr>PowerPoint Presentation</vt:lpstr>
      <vt:lpstr>Test suites</vt:lpstr>
      <vt:lpstr>Test-Driven Development (TDD)</vt:lpstr>
      <vt:lpstr>Test Runners: Eclipse JUnit</vt:lpstr>
      <vt:lpstr>Viewing results in Eclipse</vt:lpstr>
      <vt:lpstr>Test Runners: Eclipse JUnit</vt:lpstr>
      <vt:lpstr>Test Suites: Advantages and Disadvantages</vt:lpstr>
      <vt:lpstr>JUnit Testing Tips</vt:lpstr>
      <vt:lpstr>PowerPoint Presentation</vt:lpstr>
      <vt:lpstr>Resources</vt:lpstr>
      <vt:lpstr>Summary</vt:lpstr>
    </vt:vector>
  </TitlesOfParts>
  <Company>Goerge Mason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Automation--JUnit(c)</dc:title>
  <dc:creator>Moataz Ahmed</dc:creator>
  <cp:lastModifiedBy>Mac</cp:lastModifiedBy>
  <cp:revision>220</cp:revision>
  <cp:lastPrinted>1999-09-12T15:28:30Z</cp:lastPrinted>
  <dcterms:created xsi:type="dcterms:W3CDTF">1996-06-10T05:36:32Z</dcterms:created>
  <dcterms:modified xsi:type="dcterms:W3CDTF">2021-02-02T08:17:33Z</dcterms:modified>
</cp:coreProperties>
</file>